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7" r:id="rId2"/>
  </p:sldIdLst>
  <p:sldSz cx="18288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57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1" d="100"/>
          <a:sy n="71" d="100"/>
        </p:scale>
        <p:origin x="108" y="852"/>
      </p:cViewPr>
      <p:guideLst>
        <p:guide orient="horz" pos="2160"/>
        <p:guide pos="57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jpeg>
</file>

<file path=ppt/media/image4.jpeg>
</file>

<file path=ppt/media/image5.jpe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DCDD02C-7800-4321-9691-C1C2155D9A95}" type="datetimeFigureOut">
              <a:rPr lang="en-US" smtClean="0"/>
              <a:pPr/>
              <a:t>11/10/2015</a:t>
            </a:fld>
            <a:endParaRPr lang="en-US"/>
          </a:p>
        </p:txBody>
      </p:sp>
      <p:sp>
        <p:nvSpPr>
          <p:cNvPr id="4" name="幻灯片图像占位符 3"/>
          <p:cNvSpPr>
            <a:spLocks noGrp="1" noRot="1" noChangeAspect="1"/>
          </p:cNvSpPr>
          <p:nvPr>
            <p:ph type="sldImg" idx="2"/>
          </p:nvPr>
        </p:nvSpPr>
        <p:spPr>
          <a:xfrm>
            <a:off x="-1143000" y="685800"/>
            <a:ext cx="9144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52D0BE9-FF93-43A5-9B41-A30092A1BAE9}" type="slidenum">
              <a:rPr lang="en-US" smtClean="0"/>
              <a:pPr/>
              <a:t>‹#›</a:t>
            </a:fld>
            <a:endParaRPr lang="en-US"/>
          </a:p>
        </p:txBody>
      </p:sp>
    </p:spTree>
    <p:extLst>
      <p:ext uri="{BB962C8B-B14F-4D97-AF65-F5344CB8AC3E}">
        <p14:creationId xmlns:p14="http://schemas.microsoft.com/office/powerpoint/2010/main" val="2229704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9144000" cy="3429000"/>
          </a:xfrm>
        </p:spPr>
      </p:sp>
      <p:sp>
        <p:nvSpPr>
          <p:cNvPr id="3" name="Notes Placeholder 2"/>
          <p:cNvSpPr>
            <a:spLocks noGrp="1"/>
          </p:cNvSpPr>
          <p:nvPr>
            <p:ph type="body" idx="1"/>
          </p:nvPr>
        </p:nvSpPr>
        <p:spPr/>
        <p:txBody>
          <a:bodyPr/>
          <a:lstStyle/>
          <a:p>
            <a:r>
              <a:rPr lang="en-US" dirty="0" smtClean="0"/>
              <a:t>On</a:t>
            </a:r>
            <a:r>
              <a:rPr lang="en-US" baseline="0" dirty="0" smtClean="0"/>
              <a:t> the pacemaker side, we</a:t>
            </a:r>
            <a:r>
              <a:rPr lang="en-US" dirty="0" smtClean="0"/>
              <a:t> developed a model based design tool chain</a:t>
            </a:r>
            <a:r>
              <a:rPr lang="en-US" baseline="0" dirty="0" smtClean="0"/>
              <a:t> for pacemaker. The closed-loop system including the pacemaker and the heart are first modeled in model checker UPPAAL and some safety properties are checked.</a:t>
            </a:r>
          </a:p>
          <a:p>
            <a:r>
              <a:rPr lang="en-US" baseline="0" dirty="0" smtClean="0"/>
              <a:t>Using the tool UPP2SF, which is a </a:t>
            </a:r>
            <a:r>
              <a:rPr lang="en-US" baseline="0" dirty="0" err="1" smtClean="0"/>
              <a:t>matlab</a:t>
            </a:r>
            <a:r>
              <a:rPr lang="en-US" baseline="0" dirty="0" smtClean="0"/>
              <a:t> script developed by us, the UPPAAL model of the pacemaker can be rigorously translated into </a:t>
            </a:r>
            <a:r>
              <a:rPr lang="en-US" baseline="0" dirty="0" err="1" smtClean="0"/>
              <a:t>stateflow</a:t>
            </a:r>
            <a:r>
              <a:rPr lang="en-US" baseline="0" dirty="0" smtClean="0"/>
              <a:t> chart</a:t>
            </a:r>
          </a:p>
          <a:p>
            <a:r>
              <a:rPr lang="en-US" baseline="0" dirty="0" smtClean="0"/>
              <a:t>Using the </a:t>
            </a:r>
            <a:r>
              <a:rPr lang="en-US" baseline="0" dirty="0" err="1" smtClean="0"/>
              <a:t>realtime</a:t>
            </a:r>
            <a:r>
              <a:rPr lang="en-US" baseline="0" dirty="0" smtClean="0"/>
              <a:t> workshop in </a:t>
            </a:r>
            <a:r>
              <a:rPr lang="en-US" baseline="0" dirty="0" err="1" smtClean="0"/>
              <a:t>simulink</a:t>
            </a:r>
            <a:r>
              <a:rPr lang="en-US" baseline="0" dirty="0" smtClean="0"/>
              <a:t>, the </a:t>
            </a:r>
            <a:r>
              <a:rPr lang="en-US" baseline="0" dirty="0" err="1" smtClean="0"/>
              <a:t>stateflow</a:t>
            </a:r>
            <a:r>
              <a:rPr lang="en-US" baseline="0" dirty="0" smtClean="0"/>
              <a:t> chart can be translated into C code and implemented on any embedded platform.</a:t>
            </a:r>
          </a:p>
          <a:p>
            <a:r>
              <a:rPr lang="en-US" baseline="0" dirty="0" smtClean="0"/>
              <a:t>Using this automated tool chain, we can rule out discrepancies introduced by manual translations between layers. Together with our heart model implementation, we can ensure all properties satisfied at verification level still holds after implementation. </a:t>
            </a:r>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442B71D4-3137-4752-8334-28F83E0B51C5}" type="slidenum">
              <a:rPr lang="en-US" smtClean="0">
                <a:solidFill>
                  <a:prstClr val="black"/>
                </a:solidFill>
                <a:latin typeface="Calibri"/>
              </a:rPr>
              <a:pPr/>
              <a:t>1</a:t>
            </a:fld>
            <a:endParaRPr lang="en-US">
              <a:solidFill>
                <a:prstClr val="black"/>
              </a:solidFill>
              <a:latin typeface="Calibri"/>
            </a:endParaRPr>
          </a:p>
        </p:txBody>
      </p:sp>
    </p:spTree>
    <p:extLst>
      <p:ext uri="{BB962C8B-B14F-4D97-AF65-F5344CB8AC3E}">
        <p14:creationId xmlns:p14="http://schemas.microsoft.com/office/powerpoint/2010/main" val="4240862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371600" y="2130426"/>
            <a:ext cx="15544800" cy="1470025"/>
          </a:xfrm>
        </p:spPr>
        <p:txBody>
          <a:bodyPr/>
          <a:lstStyle/>
          <a:p>
            <a:r>
              <a:rPr lang="zh-CN" altLang="en-US" smtClean="0"/>
              <a:t>单击此处编辑母版标题样式</a:t>
            </a:r>
            <a:endParaRPr lang="en-US"/>
          </a:p>
        </p:txBody>
      </p:sp>
      <p:sp>
        <p:nvSpPr>
          <p:cNvPr id="3" name="副标题 2"/>
          <p:cNvSpPr>
            <a:spLocks noGrp="1"/>
          </p:cNvSpPr>
          <p:nvPr>
            <p:ph type="subTitle" idx="1"/>
          </p:nvPr>
        </p:nvSpPr>
        <p:spPr>
          <a:xfrm>
            <a:off x="2743200" y="3886200"/>
            <a:ext cx="128016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a:p>
        </p:txBody>
      </p:sp>
      <p:sp>
        <p:nvSpPr>
          <p:cNvPr id="4" name="日期占位符 3"/>
          <p:cNvSpPr>
            <a:spLocks noGrp="1"/>
          </p:cNvSpPr>
          <p:nvPr>
            <p:ph type="dt" sz="half" idx="10"/>
          </p:nvPr>
        </p:nvSpPr>
        <p:spPr/>
        <p:txBody>
          <a:bodyPr/>
          <a:lstStyle/>
          <a:p>
            <a:fld id="{B8F7F43E-8E83-4B67-8D53-9A0EECCE4A8D}" type="datetimeFigureOut">
              <a:rPr lang="en-US" smtClean="0"/>
              <a:pPr/>
              <a:t>11/10/2015</a:t>
            </a:fld>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45728F9E-4D19-4D63-828F-78058F5023DA}"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日期占位符 3"/>
          <p:cNvSpPr>
            <a:spLocks noGrp="1"/>
          </p:cNvSpPr>
          <p:nvPr>
            <p:ph type="dt" sz="half" idx="10"/>
          </p:nvPr>
        </p:nvSpPr>
        <p:spPr/>
        <p:txBody>
          <a:bodyPr/>
          <a:lstStyle/>
          <a:p>
            <a:fld id="{B8F7F43E-8E83-4B67-8D53-9A0EECCE4A8D}" type="datetimeFigureOut">
              <a:rPr lang="en-US" smtClean="0"/>
              <a:pPr/>
              <a:t>11/10/2015</a:t>
            </a:fld>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45728F9E-4D19-4D63-828F-78058F5023DA}"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3258800" y="274639"/>
            <a:ext cx="4114800" cy="5851525"/>
          </a:xfrm>
        </p:spPr>
        <p:txBody>
          <a:bodyPr vert="eaVert"/>
          <a:lstStyle/>
          <a:p>
            <a:r>
              <a:rPr lang="zh-CN" altLang="en-US" smtClean="0"/>
              <a:t>单击此处编辑母版标题样式</a:t>
            </a:r>
            <a:endParaRPr lang="en-US"/>
          </a:p>
        </p:txBody>
      </p:sp>
      <p:sp>
        <p:nvSpPr>
          <p:cNvPr id="3" name="竖排文字占位符 2"/>
          <p:cNvSpPr>
            <a:spLocks noGrp="1"/>
          </p:cNvSpPr>
          <p:nvPr>
            <p:ph type="body" orient="vert" idx="1"/>
          </p:nvPr>
        </p:nvSpPr>
        <p:spPr>
          <a:xfrm>
            <a:off x="914400" y="274639"/>
            <a:ext cx="120396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日期占位符 3"/>
          <p:cNvSpPr>
            <a:spLocks noGrp="1"/>
          </p:cNvSpPr>
          <p:nvPr>
            <p:ph type="dt" sz="half" idx="10"/>
          </p:nvPr>
        </p:nvSpPr>
        <p:spPr/>
        <p:txBody>
          <a:bodyPr/>
          <a:lstStyle/>
          <a:p>
            <a:fld id="{B8F7F43E-8E83-4B67-8D53-9A0EECCE4A8D}" type="datetimeFigureOut">
              <a:rPr lang="en-US" smtClean="0"/>
              <a:pPr/>
              <a:t>11/10/2015</a:t>
            </a:fld>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45728F9E-4D19-4D63-828F-78058F5023DA}"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日期占位符 3"/>
          <p:cNvSpPr>
            <a:spLocks noGrp="1"/>
          </p:cNvSpPr>
          <p:nvPr>
            <p:ph type="dt" sz="half" idx="10"/>
          </p:nvPr>
        </p:nvSpPr>
        <p:spPr/>
        <p:txBody>
          <a:bodyPr/>
          <a:lstStyle/>
          <a:p>
            <a:fld id="{B8F7F43E-8E83-4B67-8D53-9A0EECCE4A8D}" type="datetimeFigureOut">
              <a:rPr lang="en-US" smtClean="0"/>
              <a:pPr/>
              <a:t>11/10/2015</a:t>
            </a:fld>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45728F9E-4D19-4D63-828F-78058F5023DA}"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444626" y="4406901"/>
            <a:ext cx="15544800" cy="1362075"/>
          </a:xfrm>
        </p:spPr>
        <p:txBody>
          <a:bodyPr anchor="t"/>
          <a:lstStyle>
            <a:lvl1pPr algn="l">
              <a:defRPr sz="4000" b="1" cap="all"/>
            </a:lvl1pPr>
          </a:lstStyle>
          <a:p>
            <a:r>
              <a:rPr lang="zh-CN" altLang="en-US" smtClean="0"/>
              <a:t>单击此处编辑母版标题样式</a:t>
            </a:r>
            <a:endParaRPr lang="en-US"/>
          </a:p>
        </p:txBody>
      </p:sp>
      <p:sp>
        <p:nvSpPr>
          <p:cNvPr id="3" name="文本占位符 2"/>
          <p:cNvSpPr>
            <a:spLocks noGrp="1"/>
          </p:cNvSpPr>
          <p:nvPr>
            <p:ph type="body" idx="1"/>
          </p:nvPr>
        </p:nvSpPr>
        <p:spPr>
          <a:xfrm>
            <a:off x="1444626" y="2906713"/>
            <a:ext cx="155448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B8F7F43E-8E83-4B67-8D53-9A0EECCE4A8D}" type="datetimeFigureOut">
              <a:rPr lang="en-US" smtClean="0"/>
              <a:pPr/>
              <a:t>11/10/2015</a:t>
            </a:fld>
            <a:endParaRPr lang="en-US"/>
          </a:p>
        </p:txBody>
      </p:sp>
      <p:sp>
        <p:nvSpPr>
          <p:cNvPr id="5" name="页脚占位符 4"/>
          <p:cNvSpPr>
            <a:spLocks noGrp="1"/>
          </p:cNvSpPr>
          <p:nvPr>
            <p:ph type="ftr" sz="quarter" idx="11"/>
          </p:nvPr>
        </p:nvSpPr>
        <p:spPr/>
        <p:txBody>
          <a:bodyPr/>
          <a:lstStyle/>
          <a:p>
            <a:endParaRPr lang="en-US"/>
          </a:p>
        </p:txBody>
      </p:sp>
      <p:sp>
        <p:nvSpPr>
          <p:cNvPr id="6" name="灯片编号占位符 5"/>
          <p:cNvSpPr>
            <a:spLocks noGrp="1"/>
          </p:cNvSpPr>
          <p:nvPr>
            <p:ph type="sldNum" sz="quarter" idx="12"/>
          </p:nvPr>
        </p:nvSpPr>
        <p:spPr/>
        <p:txBody>
          <a:bodyPr/>
          <a:lstStyle/>
          <a:p>
            <a:fld id="{45728F9E-4D19-4D63-828F-78058F5023DA}"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内容占位符 2"/>
          <p:cNvSpPr>
            <a:spLocks noGrp="1"/>
          </p:cNvSpPr>
          <p:nvPr>
            <p:ph sz="half" idx="1"/>
          </p:nvPr>
        </p:nvSpPr>
        <p:spPr>
          <a:xfrm>
            <a:off x="914400" y="1600201"/>
            <a:ext cx="8077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内容占位符 3"/>
          <p:cNvSpPr>
            <a:spLocks noGrp="1"/>
          </p:cNvSpPr>
          <p:nvPr>
            <p:ph sz="half" idx="2"/>
          </p:nvPr>
        </p:nvSpPr>
        <p:spPr>
          <a:xfrm>
            <a:off x="9296400" y="1600201"/>
            <a:ext cx="8077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日期占位符 4"/>
          <p:cNvSpPr>
            <a:spLocks noGrp="1"/>
          </p:cNvSpPr>
          <p:nvPr>
            <p:ph type="dt" sz="half" idx="10"/>
          </p:nvPr>
        </p:nvSpPr>
        <p:spPr/>
        <p:txBody>
          <a:bodyPr/>
          <a:lstStyle/>
          <a:p>
            <a:fld id="{B8F7F43E-8E83-4B67-8D53-9A0EECCE4A8D}" type="datetimeFigureOut">
              <a:rPr lang="en-US" smtClean="0"/>
              <a:pPr/>
              <a:t>11/10/2015</a:t>
            </a:fld>
            <a:endParaRPr lang="en-US"/>
          </a:p>
        </p:txBody>
      </p:sp>
      <p:sp>
        <p:nvSpPr>
          <p:cNvPr id="6" name="页脚占位符 5"/>
          <p:cNvSpPr>
            <a:spLocks noGrp="1"/>
          </p:cNvSpPr>
          <p:nvPr>
            <p:ph type="ftr" sz="quarter" idx="11"/>
          </p:nvPr>
        </p:nvSpPr>
        <p:spPr/>
        <p:txBody>
          <a:bodyPr/>
          <a:lstStyle/>
          <a:p>
            <a:endParaRPr lang="en-US"/>
          </a:p>
        </p:txBody>
      </p:sp>
      <p:sp>
        <p:nvSpPr>
          <p:cNvPr id="7" name="灯片编号占位符 6"/>
          <p:cNvSpPr>
            <a:spLocks noGrp="1"/>
          </p:cNvSpPr>
          <p:nvPr>
            <p:ph type="sldNum" sz="quarter" idx="12"/>
          </p:nvPr>
        </p:nvSpPr>
        <p:spPr/>
        <p:txBody>
          <a:bodyPr/>
          <a:lstStyle/>
          <a:p>
            <a:fld id="{45728F9E-4D19-4D63-828F-78058F5023DA}"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文本占位符 2"/>
          <p:cNvSpPr>
            <a:spLocks noGrp="1"/>
          </p:cNvSpPr>
          <p:nvPr>
            <p:ph type="body" idx="1"/>
          </p:nvPr>
        </p:nvSpPr>
        <p:spPr>
          <a:xfrm>
            <a:off x="914400" y="1535113"/>
            <a:ext cx="808037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914400" y="2174875"/>
            <a:ext cx="8080376"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文本占位符 4"/>
          <p:cNvSpPr>
            <a:spLocks noGrp="1"/>
          </p:cNvSpPr>
          <p:nvPr>
            <p:ph type="body" sz="quarter" idx="3"/>
          </p:nvPr>
        </p:nvSpPr>
        <p:spPr>
          <a:xfrm>
            <a:off x="9290051" y="1535113"/>
            <a:ext cx="808355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9290051" y="2174875"/>
            <a:ext cx="808355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7" name="日期占位符 6"/>
          <p:cNvSpPr>
            <a:spLocks noGrp="1"/>
          </p:cNvSpPr>
          <p:nvPr>
            <p:ph type="dt" sz="half" idx="10"/>
          </p:nvPr>
        </p:nvSpPr>
        <p:spPr/>
        <p:txBody>
          <a:bodyPr/>
          <a:lstStyle/>
          <a:p>
            <a:fld id="{B8F7F43E-8E83-4B67-8D53-9A0EECCE4A8D}" type="datetimeFigureOut">
              <a:rPr lang="en-US" smtClean="0"/>
              <a:pPr/>
              <a:t>11/10/2015</a:t>
            </a:fld>
            <a:endParaRPr lang="en-US"/>
          </a:p>
        </p:txBody>
      </p:sp>
      <p:sp>
        <p:nvSpPr>
          <p:cNvPr id="8" name="页脚占位符 7"/>
          <p:cNvSpPr>
            <a:spLocks noGrp="1"/>
          </p:cNvSpPr>
          <p:nvPr>
            <p:ph type="ftr" sz="quarter" idx="11"/>
          </p:nvPr>
        </p:nvSpPr>
        <p:spPr/>
        <p:txBody>
          <a:bodyPr/>
          <a:lstStyle/>
          <a:p>
            <a:endParaRPr lang="en-US"/>
          </a:p>
        </p:txBody>
      </p:sp>
      <p:sp>
        <p:nvSpPr>
          <p:cNvPr id="9" name="灯片编号占位符 8"/>
          <p:cNvSpPr>
            <a:spLocks noGrp="1"/>
          </p:cNvSpPr>
          <p:nvPr>
            <p:ph type="sldNum" sz="quarter" idx="12"/>
          </p:nvPr>
        </p:nvSpPr>
        <p:spPr/>
        <p:txBody>
          <a:bodyPr/>
          <a:lstStyle/>
          <a:p>
            <a:fld id="{45728F9E-4D19-4D63-828F-78058F5023DA}"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en-US"/>
          </a:p>
        </p:txBody>
      </p:sp>
      <p:sp>
        <p:nvSpPr>
          <p:cNvPr id="3" name="日期占位符 2"/>
          <p:cNvSpPr>
            <a:spLocks noGrp="1"/>
          </p:cNvSpPr>
          <p:nvPr>
            <p:ph type="dt" sz="half" idx="10"/>
          </p:nvPr>
        </p:nvSpPr>
        <p:spPr/>
        <p:txBody>
          <a:bodyPr/>
          <a:lstStyle/>
          <a:p>
            <a:fld id="{B8F7F43E-8E83-4B67-8D53-9A0EECCE4A8D}" type="datetimeFigureOut">
              <a:rPr lang="en-US" smtClean="0"/>
              <a:pPr/>
              <a:t>11/10/2015</a:t>
            </a:fld>
            <a:endParaRPr lang="en-US"/>
          </a:p>
        </p:txBody>
      </p:sp>
      <p:sp>
        <p:nvSpPr>
          <p:cNvPr id="4" name="页脚占位符 3"/>
          <p:cNvSpPr>
            <a:spLocks noGrp="1"/>
          </p:cNvSpPr>
          <p:nvPr>
            <p:ph type="ftr" sz="quarter" idx="11"/>
          </p:nvPr>
        </p:nvSpPr>
        <p:spPr/>
        <p:txBody>
          <a:bodyPr/>
          <a:lstStyle/>
          <a:p>
            <a:endParaRPr lang="en-US"/>
          </a:p>
        </p:txBody>
      </p:sp>
      <p:sp>
        <p:nvSpPr>
          <p:cNvPr id="5" name="灯片编号占位符 4"/>
          <p:cNvSpPr>
            <a:spLocks noGrp="1"/>
          </p:cNvSpPr>
          <p:nvPr>
            <p:ph type="sldNum" sz="quarter" idx="12"/>
          </p:nvPr>
        </p:nvSpPr>
        <p:spPr/>
        <p:txBody>
          <a:bodyPr/>
          <a:lstStyle/>
          <a:p>
            <a:fld id="{45728F9E-4D19-4D63-828F-78058F5023DA}"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8F7F43E-8E83-4B67-8D53-9A0EECCE4A8D}" type="datetimeFigureOut">
              <a:rPr lang="en-US" smtClean="0"/>
              <a:pPr/>
              <a:t>11/10/2015</a:t>
            </a:fld>
            <a:endParaRPr lang="en-US"/>
          </a:p>
        </p:txBody>
      </p:sp>
      <p:sp>
        <p:nvSpPr>
          <p:cNvPr id="3" name="页脚占位符 2"/>
          <p:cNvSpPr>
            <a:spLocks noGrp="1"/>
          </p:cNvSpPr>
          <p:nvPr>
            <p:ph type="ftr" sz="quarter" idx="11"/>
          </p:nvPr>
        </p:nvSpPr>
        <p:spPr/>
        <p:txBody>
          <a:bodyPr/>
          <a:lstStyle/>
          <a:p>
            <a:endParaRPr lang="en-US"/>
          </a:p>
        </p:txBody>
      </p:sp>
      <p:sp>
        <p:nvSpPr>
          <p:cNvPr id="4" name="灯片编号占位符 3"/>
          <p:cNvSpPr>
            <a:spLocks noGrp="1"/>
          </p:cNvSpPr>
          <p:nvPr>
            <p:ph type="sldNum" sz="quarter" idx="12"/>
          </p:nvPr>
        </p:nvSpPr>
        <p:spPr/>
        <p:txBody>
          <a:bodyPr/>
          <a:lstStyle/>
          <a:p>
            <a:fld id="{45728F9E-4D19-4D63-828F-78058F5023DA}"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914401" y="273050"/>
            <a:ext cx="6016626" cy="1162050"/>
          </a:xfrm>
        </p:spPr>
        <p:txBody>
          <a:bodyPr anchor="b"/>
          <a:lstStyle>
            <a:lvl1pPr algn="l">
              <a:defRPr sz="2000" b="1"/>
            </a:lvl1pPr>
          </a:lstStyle>
          <a:p>
            <a:r>
              <a:rPr lang="zh-CN" altLang="en-US" smtClean="0"/>
              <a:t>单击此处编辑母版标题样式</a:t>
            </a:r>
            <a:endParaRPr lang="en-US"/>
          </a:p>
        </p:txBody>
      </p:sp>
      <p:sp>
        <p:nvSpPr>
          <p:cNvPr id="3" name="内容占位符 2"/>
          <p:cNvSpPr>
            <a:spLocks noGrp="1"/>
          </p:cNvSpPr>
          <p:nvPr>
            <p:ph idx="1"/>
          </p:nvPr>
        </p:nvSpPr>
        <p:spPr>
          <a:xfrm>
            <a:off x="7150100" y="273051"/>
            <a:ext cx="102235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文本占位符 3"/>
          <p:cNvSpPr>
            <a:spLocks noGrp="1"/>
          </p:cNvSpPr>
          <p:nvPr>
            <p:ph type="body" sz="half" idx="2"/>
          </p:nvPr>
        </p:nvSpPr>
        <p:spPr>
          <a:xfrm>
            <a:off x="914401" y="1435101"/>
            <a:ext cx="6016626"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B8F7F43E-8E83-4B67-8D53-9A0EECCE4A8D}" type="datetimeFigureOut">
              <a:rPr lang="en-US" smtClean="0"/>
              <a:pPr/>
              <a:t>11/10/2015</a:t>
            </a:fld>
            <a:endParaRPr lang="en-US"/>
          </a:p>
        </p:txBody>
      </p:sp>
      <p:sp>
        <p:nvSpPr>
          <p:cNvPr id="6" name="页脚占位符 5"/>
          <p:cNvSpPr>
            <a:spLocks noGrp="1"/>
          </p:cNvSpPr>
          <p:nvPr>
            <p:ph type="ftr" sz="quarter" idx="11"/>
          </p:nvPr>
        </p:nvSpPr>
        <p:spPr/>
        <p:txBody>
          <a:bodyPr/>
          <a:lstStyle/>
          <a:p>
            <a:endParaRPr lang="en-US"/>
          </a:p>
        </p:txBody>
      </p:sp>
      <p:sp>
        <p:nvSpPr>
          <p:cNvPr id="7" name="灯片编号占位符 6"/>
          <p:cNvSpPr>
            <a:spLocks noGrp="1"/>
          </p:cNvSpPr>
          <p:nvPr>
            <p:ph type="sldNum" sz="quarter" idx="12"/>
          </p:nvPr>
        </p:nvSpPr>
        <p:spPr/>
        <p:txBody>
          <a:bodyPr/>
          <a:lstStyle/>
          <a:p>
            <a:fld id="{45728F9E-4D19-4D63-828F-78058F5023DA}"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3584576" y="4800600"/>
            <a:ext cx="10972800" cy="566738"/>
          </a:xfrm>
        </p:spPr>
        <p:txBody>
          <a:bodyPr anchor="b"/>
          <a:lstStyle>
            <a:lvl1pPr algn="l">
              <a:defRPr sz="2000" b="1"/>
            </a:lvl1pPr>
          </a:lstStyle>
          <a:p>
            <a:r>
              <a:rPr lang="zh-CN" altLang="en-US" smtClean="0"/>
              <a:t>单击此处编辑母版标题样式</a:t>
            </a:r>
            <a:endParaRPr lang="en-US"/>
          </a:p>
        </p:txBody>
      </p:sp>
      <p:sp>
        <p:nvSpPr>
          <p:cNvPr id="3" name="图片占位符 2"/>
          <p:cNvSpPr>
            <a:spLocks noGrp="1"/>
          </p:cNvSpPr>
          <p:nvPr>
            <p:ph type="pic" idx="1"/>
          </p:nvPr>
        </p:nvSpPr>
        <p:spPr>
          <a:xfrm>
            <a:off x="3584576" y="612775"/>
            <a:ext cx="109728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文本占位符 3"/>
          <p:cNvSpPr>
            <a:spLocks noGrp="1"/>
          </p:cNvSpPr>
          <p:nvPr>
            <p:ph type="body" sz="half" idx="2"/>
          </p:nvPr>
        </p:nvSpPr>
        <p:spPr>
          <a:xfrm>
            <a:off x="3584576" y="5367338"/>
            <a:ext cx="109728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B8F7F43E-8E83-4B67-8D53-9A0EECCE4A8D}" type="datetimeFigureOut">
              <a:rPr lang="en-US" smtClean="0"/>
              <a:pPr/>
              <a:t>11/10/2015</a:t>
            </a:fld>
            <a:endParaRPr lang="en-US"/>
          </a:p>
        </p:txBody>
      </p:sp>
      <p:sp>
        <p:nvSpPr>
          <p:cNvPr id="6" name="页脚占位符 5"/>
          <p:cNvSpPr>
            <a:spLocks noGrp="1"/>
          </p:cNvSpPr>
          <p:nvPr>
            <p:ph type="ftr" sz="quarter" idx="11"/>
          </p:nvPr>
        </p:nvSpPr>
        <p:spPr/>
        <p:txBody>
          <a:bodyPr/>
          <a:lstStyle/>
          <a:p>
            <a:endParaRPr lang="en-US"/>
          </a:p>
        </p:txBody>
      </p:sp>
      <p:sp>
        <p:nvSpPr>
          <p:cNvPr id="7" name="灯片编号占位符 6"/>
          <p:cNvSpPr>
            <a:spLocks noGrp="1"/>
          </p:cNvSpPr>
          <p:nvPr>
            <p:ph type="sldNum" sz="quarter" idx="12"/>
          </p:nvPr>
        </p:nvSpPr>
        <p:spPr/>
        <p:txBody>
          <a:bodyPr/>
          <a:lstStyle/>
          <a:p>
            <a:fld id="{45728F9E-4D19-4D63-828F-78058F5023DA}"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914400" y="274638"/>
            <a:ext cx="16459200" cy="1143000"/>
          </a:xfrm>
          <a:prstGeom prst="rect">
            <a:avLst/>
          </a:prstGeom>
        </p:spPr>
        <p:txBody>
          <a:bodyPr vert="horz" lIns="91440" tIns="45720" rIns="91440" bIns="45720" rtlCol="0" anchor="ctr">
            <a:normAutofit/>
          </a:bodyPr>
          <a:lstStyle/>
          <a:p>
            <a:r>
              <a:rPr lang="zh-CN" altLang="en-US" smtClean="0"/>
              <a:t>单击此处编辑母版标题样式</a:t>
            </a:r>
            <a:endParaRPr lang="en-US"/>
          </a:p>
        </p:txBody>
      </p:sp>
      <p:sp>
        <p:nvSpPr>
          <p:cNvPr id="3" name="文本占位符 2"/>
          <p:cNvSpPr>
            <a:spLocks noGrp="1"/>
          </p:cNvSpPr>
          <p:nvPr>
            <p:ph type="body" idx="1"/>
          </p:nvPr>
        </p:nvSpPr>
        <p:spPr>
          <a:xfrm>
            <a:off x="914400" y="1600201"/>
            <a:ext cx="16459200" cy="4525963"/>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日期占位符 3"/>
          <p:cNvSpPr>
            <a:spLocks noGrp="1"/>
          </p:cNvSpPr>
          <p:nvPr>
            <p:ph type="dt" sz="half" idx="2"/>
          </p:nvPr>
        </p:nvSpPr>
        <p:spPr>
          <a:xfrm>
            <a:off x="914400" y="6356351"/>
            <a:ext cx="4267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F7F43E-8E83-4B67-8D53-9A0EECCE4A8D}" type="datetimeFigureOut">
              <a:rPr lang="en-US" smtClean="0"/>
              <a:pPr/>
              <a:t>11/10/2015</a:t>
            </a:fld>
            <a:endParaRPr lang="en-US"/>
          </a:p>
        </p:txBody>
      </p:sp>
      <p:sp>
        <p:nvSpPr>
          <p:cNvPr id="5" name="页脚占位符 4"/>
          <p:cNvSpPr>
            <a:spLocks noGrp="1"/>
          </p:cNvSpPr>
          <p:nvPr>
            <p:ph type="ftr" sz="quarter" idx="3"/>
          </p:nvPr>
        </p:nvSpPr>
        <p:spPr>
          <a:xfrm>
            <a:off x="6248400" y="6356351"/>
            <a:ext cx="57912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灯片编号占位符 5"/>
          <p:cNvSpPr>
            <a:spLocks noGrp="1"/>
          </p:cNvSpPr>
          <p:nvPr>
            <p:ph type="sldNum" sz="quarter" idx="4"/>
          </p:nvPr>
        </p:nvSpPr>
        <p:spPr>
          <a:xfrm>
            <a:off x="13106400" y="6356351"/>
            <a:ext cx="4267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728F9E-4D19-4D63-828F-78058F5023DA}"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notesSlide" Target="../notesSlides/notesSlide1.xml"/><Relationship Id="rId3" Type="http://schemas.openxmlformats.org/officeDocument/2006/relationships/tags" Target="../tags/tag3.xml"/><Relationship Id="rId21" Type="http://schemas.openxmlformats.org/officeDocument/2006/relationships/image" Target="../media/image3.jpeg"/><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slideLayout" Target="../slideLayouts/slideLayout7.xml"/><Relationship Id="rId25" Type="http://schemas.openxmlformats.org/officeDocument/2006/relationships/image" Target="../media/image7.jpeg"/><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image" Target="../media/image2.png"/><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24" Type="http://schemas.openxmlformats.org/officeDocument/2006/relationships/image" Target="../media/image6.jpeg"/><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image" Target="../media/image5.jpeg"/><Relationship Id="rId10" Type="http://schemas.openxmlformats.org/officeDocument/2006/relationships/tags" Target="../tags/tag10.xml"/><Relationship Id="rId19" Type="http://schemas.openxmlformats.org/officeDocument/2006/relationships/image" Target="../media/image1.png"/><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圆角矩形 17"/>
          <p:cNvSpPr/>
          <p:nvPr/>
        </p:nvSpPr>
        <p:spPr>
          <a:xfrm>
            <a:off x="5928836" y="2304773"/>
            <a:ext cx="3062764" cy="3724870"/>
          </a:xfrm>
          <a:prstGeom prst="roundRect">
            <a:avLst>
              <a:gd name="adj" fmla="val 8916"/>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4" name="TextBox 3"/>
          <p:cNvSpPr txBox="1"/>
          <p:nvPr/>
        </p:nvSpPr>
        <p:spPr>
          <a:xfrm>
            <a:off x="838201" y="2667000"/>
            <a:ext cx="1428661" cy="369332"/>
          </a:xfrm>
          <a:prstGeom prst="rect">
            <a:avLst/>
          </a:prstGeom>
          <a:noFill/>
          <a:effectLst>
            <a:outerShdw blurRad="50800" dist="38100" dir="2700000" algn="tl" rotWithShape="0">
              <a:prstClr val="black">
                <a:alpha val="40000"/>
              </a:prstClr>
            </a:outerShdw>
          </a:effectLst>
          <a:scene3d>
            <a:camera prst="orthographicFront"/>
            <a:lightRig rig="threePt" dir="t"/>
          </a:scene3d>
          <a:sp3d>
            <a:bevelT w="165100" prst="coolSlant"/>
          </a:sp3d>
        </p:spPr>
        <p:txBody>
          <a:bodyPr wrap="none" rtlCol="0">
            <a:spAutoFit/>
          </a:bodyPr>
          <a:lstStyle/>
          <a:p>
            <a:r>
              <a:rPr lang="en-US" b="1" dirty="0">
                <a:latin typeface="Arial" pitchFamily="34" charset="0"/>
                <a:cs typeface="Arial" pitchFamily="34" charset="0"/>
              </a:rPr>
              <a:t>Verification</a:t>
            </a:r>
          </a:p>
        </p:txBody>
      </p:sp>
      <p:cxnSp>
        <p:nvCxnSpPr>
          <p:cNvPr id="6" name="Straight Connector 5"/>
          <p:cNvCxnSpPr/>
          <p:nvPr/>
        </p:nvCxnSpPr>
        <p:spPr>
          <a:xfrm>
            <a:off x="533400" y="3276600"/>
            <a:ext cx="8077200" cy="0"/>
          </a:xfrm>
          <a:prstGeom prst="line">
            <a:avLst/>
          </a:prstGeom>
          <a:ln/>
        </p:spPr>
        <p:style>
          <a:lnRef idx="2">
            <a:schemeClr val="dk1"/>
          </a:lnRef>
          <a:fillRef idx="0">
            <a:schemeClr val="dk1"/>
          </a:fillRef>
          <a:effectRef idx="1">
            <a:schemeClr val="dk1"/>
          </a:effectRef>
          <a:fontRef idx="minor">
            <a:schemeClr val="tx1"/>
          </a:fontRef>
        </p:style>
      </p:cxnSp>
      <p:sp>
        <p:nvSpPr>
          <p:cNvPr id="7" name="TextBox 6"/>
          <p:cNvSpPr txBox="1"/>
          <p:nvPr/>
        </p:nvSpPr>
        <p:spPr>
          <a:xfrm>
            <a:off x="838200" y="4038600"/>
            <a:ext cx="1364476" cy="369332"/>
          </a:xfrm>
          <a:prstGeom prst="rect">
            <a:avLst/>
          </a:prstGeom>
          <a:noFill/>
          <a:effectLst>
            <a:outerShdw blurRad="50800" dist="38100" dir="2700000" algn="tl" rotWithShape="0">
              <a:prstClr val="black">
                <a:alpha val="40000"/>
              </a:prstClr>
            </a:outerShdw>
          </a:effectLst>
          <a:scene3d>
            <a:camera prst="orthographicFront"/>
            <a:lightRig rig="threePt" dir="t"/>
          </a:scene3d>
          <a:sp3d>
            <a:bevelT w="165100" prst="coolSlant"/>
          </a:sp3d>
        </p:spPr>
        <p:txBody>
          <a:bodyPr wrap="none" rtlCol="0">
            <a:spAutoFit/>
          </a:bodyPr>
          <a:lstStyle/>
          <a:p>
            <a:r>
              <a:rPr lang="en-US" b="1" dirty="0">
                <a:latin typeface="Arial" pitchFamily="34" charset="0"/>
                <a:cs typeface="Arial" pitchFamily="34" charset="0"/>
              </a:rPr>
              <a:t>Simulation</a:t>
            </a:r>
          </a:p>
        </p:txBody>
      </p:sp>
      <p:cxnSp>
        <p:nvCxnSpPr>
          <p:cNvPr id="8" name="Straight Connector 7"/>
          <p:cNvCxnSpPr/>
          <p:nvPr/>
        </p:nvCxnSpPr>
        <p:spPr>
          <a:xfrm>
            <a:off x="533400" y="4572000"/>
            <a:ext cx="8077200" cy="0"/>
          </a:xfrm>
          <a:prstGeom prst="line">
            <a:avLst/>
          </a:prstGeom>
          <a:ln/>
        </p:spPr>
        <p:style>
          <a:lnRef idx="2">
            <a:schemeClr val="dk1"/>
          </a:lnRef>
          <a:fillRef idx="0">
            <a:schemeClr val="dk1"/>
          </a:fillRef>
          <a:effectRef idx="1">
            <a:schemeClr val="dk1"/>
          </a:effectRef>
          <a:fontRef idx="minor">
            <a:schemeClr val="tx1"/>
          </a:fontRef>
        </p:style>
      </p:cxnSp>
      <p:sp>
        <p:nvSpPr>
          <p:cNvPr id="9" name="TextBox 8"/>
          <p:cNvSpPr txBox="1"/>
          <p:nvPr/>
        </p:nvSpPr>
        <p:spPr>
          <a:xfrm>
            <a:off x="838201" y="5486400"/>
            <a:ext cx="1890261" cy="369332"/>
          </a:xfrm>
          <a:prstGeom prst="rect">
            <a:avLst/>
          </a:prstGeom>
          <a:noFill/>
          <a:effectLst>
            <a:outerShdw blurRad="50800" dist="38100" dir="2700000" algn="tl" rotWithShape="0">
              <a:prstClr val="black">
                <a:alpha val="40000"/>
              </a:prstClr>
            </a:outerShdw>
          </a:effectLst>
          <a:scene3d>
            <a:camera prst="orthographicFront"/>
            <a:lightRig rig="threePt" dir="t"/>
          </a:scene3d>
          <a:sp3d>
            <a:bevelT w="165100" prst="coolSlant"/>
          </a:sp3d>
        </p:spPr>
        <p:txBody>
          <a:bodyPr wrap="none" rtlCol="0">
            <a:spAutoFit/>
          </a:bodyPr>
          <a:lstStyle/>
          <a:p>
            <a:r>
              <a:rPr lang="en-US" b="1" dirty="0">
                <a:latin typeface="Arial" pitchFamily="34" charset="0"/>
                <a:cs typeface="Arial" pitchFamily="34" charset="0"/>
              </a:rPr>
              <a:t>Implementation</a:t>
            </a:r>
          </a:p>
        </p:txBody>
      </p:sp>
      <p:cxnSp>
        <p:nvCxnSpPr>
          <p:cNvPr id="10" name="Straight Connector 9"/>
          <p:cNvCxnSpPr/>
          <p:nvPr/>
        </p:nvCxnSpPr>
        <p:spPr>
          <a:xfrm>
            <a:off x="533400" y="6019800"/>
            <a:ext cx="8077200" cy="0"/>
          </a:xfrm>
          <a:prstGeom prst="line">
            <a:avLst/>
          </a:prstGeom>
          <a:ln/>
        </p:spPr>
        <p:style>
          <a:lnRef idx="2">
            <a:schemeClr val="dk1"/>
          </a:lnRef>
          <a:fillRef idx="0">
            <a:schemeClr val="dk1"/>
          </a:fillRef>
          <a:effectRef idx="1">
            <a:schemeClr val="dk1"/>
          </a:effectRef>
          <a:fontRef idx="minor">
            <a:schemeClr val="tx1"/>
          </a:fontRef>
        </p:style>
      </p:cxnSp>
      <p:sp>
        <p:nvSpPr>
          <p:cNvPr id="11" name="Rounded Rectangle 10"/>
          <p:cNvSpPr/>
          <p:nvPr/>
        </p:nvSpPr>
        <p:spPr>
          <a:xfrm>
            <a:off x="6166485" y="2514601"/>
            <a:ext cx="1524000" cy="614065"/>
          </a:xfrm>
          <a:prstGeom prst="roundRect">
            <a:avLst/>
          </a:prstGeom>
          <a:solidFill>
            <a:schemeClr val="bg1"/>
          </a:solidFill>
          <a:ln w="38100">
            <a:solidFill>
              <a:schemeClr val="tx1"/>
            </a:solidFill>
          </a:ln>
          <a:effectLst>
            <a:glow rad="63500">
              <a:schemeClr val="accent2">
                <a:satMod val="175000"/>
                <a:alpha val="40000"/>
              </a:schemeClr>
            </a:glow>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itchFamily="34" charset="0"/>
                <a:cs typeface="Arial" pitchFamily="34" charset="0"/>
              </a:rPr>
              <a:t>UPPAAL Model</a:t>
            </a:r>
          </a:p>
        </p:txBody>
      </p:sp>
      <p:sp>
        <p:nvSpPr>
          <p:cNvPr id="12" name="Rounded Rectangle 11"/>
          <p:cNvSpPr/>
          <p:nvPr/>
        </p:nvSpPr>
        <p:spPr>
          <a:xfrm>
            <a:off x="6166485" y="3886201"/>
            <a:ext cx="1524000" cy="614065"/>
          </a:xfrm>
          <a:prstGeom prst="roundRect">
            <a:avLst/>
          </a:prstGeom>
          <a:solidFill>
            <a:schemeClr val="bg1"/>
          </a:solidFill>
          <a:ln w="38100">
            <a:solidFill>
              <a:schemeClr val="tx1"/>
            </a:solidFill>
          </a:ln>
          <a:effectLst>
            <a:glow rad="63500">
              <a:schemeClr val="accent2">
                <a:satMod val="175000"/>
                <a:alpha val="40000"/>
              </a:schemeClr>
            </a:glow>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latin typeface="Arial" pitchFamily="34" charset="0"/>
                <a:cs typeface="Arial" pitchFamily="34" charset="0"/>
              </a:rPr>
              <a:t>Stateflow</a:t>
            </a:r>
            <a:endParaRPr lang="en-US" dirty="0">
              <a:solidFill>
                <a:schemeClr val="tx1"/>
              </a:solidFill>
              <a:latin typeface="Arial" pitchFamily="34" charset="0"/>
              <a:cs typeface="Arial" pitchFamily="34" charset="0"/>
            </a:endParaRPr>
          </a:p>
          <a:p>
            <a:pPr algn="ctr"/>
            <a:r>
              <a:rPr lang="en-US" dirty="0">
                <a:solidFill>
                  <a:schemeClr val="tx1"/>
                </a:solidFill>
                <a:latin typeface="Arial" pitchFamily="34" charset="0"/>
                <a:cs typeface="Arial" pitchFamily="34" charset="0"/>
              </a:rPr>
              <a:t>Chart</a:t>
            </a:r>
          </a:p>
        </p:txBody>
      </p:sp>
      <p:sp>
        <p:nvSpPr>
          <p:cNvPr id="13" name="Rounded Rectangle 12"/>
          <p:cNvSpPr/>
          <p:nvPr/>
        </p:nvSpPr>
        <p:spPr>
          <a:xfrm>
            <a:off x="6008370" y="5334001"/>
            <a:ext cx="1840230" cy="614065"/>
          </a:xfrm>
          <a:prstGeom prst="roundRect">
            <a:avLst/>
          </a:prstGeom>
          <a:solidFill>
            <a:schemeClr val="bg1"/>
          </a:solidFill>
          <a:ln w="38100">
            <a:solidFill>
              <a:schemeClr val="tx1"/>
            </a:solidFill>
          </a:ln>
          <a:effectLst>
            <a:glow rad="63500">
              <a:schemeClr val="accent2">
                <a:satMod val="175000"/>
                <a:alpha val="40000"/>
              </a:schemeClr>
            </a:glow>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itchFamily="34" charset="0"/>
                <a:cs typeface="Arial" pitchFamily="34" charset="0"/>
              </a:rPr>
              <a:t>C Code</a:t>
            </a:r>
          </a:p>
          <a:p>
            <a:pPr algn="ctr"/>
            <a:r>
              <a:rPr lang="en-US" dirty="0">
                <a:solidFill>
                  <a:schemeClr val="tx1"/>
                </a:solidFill>
                <a:latin typeface="Arial" pitchFamily="34" charset="0"/>
                <a:cs typeface="Arial" pitchFamily="34" charset="0"/>
              </a:rPr>
              <a:t>implementation</a:t>
            </a:r>
          </a:p>
        </p:txBody>
      </p:sp>
      <p:sp>
        <p:nvSpPr>
          <p:cNvPr id="14" name="Down Arrow 13"/>
          <p:cNvSpPr/>
          <p:nvPr/>
        </p:nvSpPr>
        <p:spPr>
          <a:xfrm>
            <a:off x="6811329" y="3128666"/>
            <a:ext cx="234315" cy="757535"/>
          </a:xfrm>
          <a:prstGeom prst="downArrow">
            <a:avLst/>
          </a:prstGeom>
          <a:solidFill>
            <a:srgbClr val="FF0000"/>
          </a:solidFill>
          <a:ln>
            <a:solidFill>
              <a:schemeClr val="tx1"/>
            </a:solidFill>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latin typeface="Calibri"/>
            </a:endParaRPr>
          </a:p>
        </p:txBody>
      </p:sp>
      <p:sp>
        <p:nvSpPr>
          <p:cNvPr id="15" name="Down Arrow 14"/>
          <p:cNvSpPr/>
          <p:nvPr/>
        </p:nvSpPr>
        <p:spPr>
          <a:xfrm>
            <a:off x="6811329" y="4576466"/>
            <a:ext cx="234315" cy="757535"/>
          </a:xfrm>
          <a:prstGeom prst="downArrow">
            <a:avLst/>
          </a:prstGeom>
          <a:solidFill>
            <a:srgbClr val="FF0000"/>
          </a:solidFill>
          <a:ln>
            <a:solidFill>
              <a:schemeClr val="tx1"/>
            </a:solidFill>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latin typeface="Calibri"/>
            </a:endParaRPr>
          </a:p>
        </p:txBody>
      </p:sp>
      <p:sp>
        <p:nvSpPr>
          <p:cNvPr id="16" name="TextBox 15"/>
          <p:cNvSpPr txBox="1"/>
          <p:nvPr/>
        </p:nvSpPr>
        <p:spPr>
          <a:xfrm>
            <a:off x="7162801" y="3276601"/>
            <a:ext cx="1922193" cy="584775"/>
          </a:xfrm>
          <a:prstGeom prst="rect">
            <a:avLst/>
          </a:prstGeom>
          <a:noFill/>
          <a:effectLst>
            <a:outerShdw blurRad="50800" dist="38100" dir="2700000" algn="tl" rotWithShape="0">
              <a:prstClr val="black">
                <a:alpha val="40000"/>
              </a:prstClr>
            </a:outerShdw>
          </a:effectLst>
          <a:scene3d>
            <a:camera prst="orthographicFront"/>
            <a:lightRig rig="threePt" dir="t"/>
          </a:scene3d>
          <a:sp3d>
            <a:bevelT w="165100" prst="coolSlant"/>
          </a:sp3d>
        </p:spPr>
        <p:txBody>
          <a:bodyPr wrap="none" rtlCol="0">
            <a:spAutoFit/>
          </a:bodyPr>
          <a:lstStyle/>
          <a:p>
            <a:r>
              <a:rPr lang="en-US" sz="1600" b="1" dirty="0">
                <a:latin typeface="Arial" pitchFamily="34" charset="0"/>
                <a:cs typeface="Arial" pitchFamily="34" charset="0"/>
              </a:rPr>
              <a:t>UPP2SF</a:t>
            </a:r>
            <a:r>
              <a:rPr lang="en-US" sz="1400" b="1" dirty="0">
                <a:latin typeface="Arial" pitchFamily="34" charset="0"/>
                <a:cs typeface="Arial" pitchFamily="34" charset="0"/>
              </a:rPr>
              <a:t> </a:t>
            </a:r>
          </a:p>
          <a:p>
            <a:r>
              <a:rPr lang="en-US" sz="1600" b="1" dirty="0">
                <a:latin typeface="Arial" pitchFamily="34" charset="0"/>
                <a:cs typeface="Arial" pitchFamily="34" charset="0"/>
              </a:rPr>
              <a:t>Model</a:t>
            </a:r>
            <a:r>
              <a:rPr lang="en-US" sz="1400" b="1" dirty="0">
                <a:latin typeface="Arial" pitchFamily="34" charset="0"/>
                <a:cs typeface="Arial" pitchFamily="34" charset="0"/>
              </a:rPr>
              <a:t> </a:t>
            </a:r>
            <a:r>
              <a:rPr lang="en-US" sz="1600" b="1" dirty="0">
                <a:latin typeface="Arial" pitchFamily="34" charset="0"/>
                <a:cs typeface="Arial" pitchFamily="34" charset="0"/>
              </a:rPr>
              <a:t>Translation</a:t>
            </a:r>
          </a:p>
        </p:txBody>
      </p:sp>
      <p:sp>
        <p:nvSpPr>
          <p:cNvPr id="17" name="TextBox 16"/>
          <p:cNvSpPr txBox="1"/>
          <p:nvPr/>
        </p:nvSpPr>
        <p:spPr>
          <a:xfrm>
            <a:off x="7086601" y="4724400"/>
            <a:ext cx="1681871" cy="338554"/>
          </a:xfrm>
          <a:prstGeom prst="rect">
            <a:avLst/>
          </a:prstGeom>
          <a:noFill/>
          <a:effectLst>
            <a:outerShdw blurRad="50800" dist="38100" dir="2700000" algn="tl" rotWithShape="0">
              <a:prstClr val="black">
                <a:alpha val="40000"/>
              </a:prstClr>
            </a:outerShdw>
          </a:effectLst>
          <a:scene3d>
            <a:camera prst="orthographicFront"/>
            <a:lightRig rig="threePt" dir="t"/>
          </a:scene3d>
          <a:sp3d>
            <a:bevelT w="165100" prst="coolSlant"/>
          </a:sp3d>
        </p:spPr>
        <p:txBody>
          <a:bodyPr wrap="none" rtlCol="0">
            <a:spAutoFit/>
          </a:bodyPr>
          <a:lstStyle/>
          <a:p>
            <a:r>
              <a:rPr lang="en-US" sz="1600" b="1" dirty="0" err="1">
                <a:latin typeface="Arial" pitchFamily="34" charset="0"/>
                <a:cs typeface="Arial" pitchFamily="34" charset="0"/>
              </a:rPr>
              <a:t>Simulink</a:t>
            </a:r>
            <a:r>
              <a:rPr lang="en-US" sz="1400" b="1" dirty="0">
                <a:latin typeface="Arial" pitchFamily="34" charset="0"/>
                <a:cs typeface="Arial" pitchFamily="34" charset="0"/>
              </a:rPr>
              <a:t> </a:t>
            </a:r>
            <a:r>
              <a:rPr lang="en-US" sz="1600" b="1" dirty="0">
                <a:latin typeface="Arial" pitchFamily="34" charset="0"/>
                <a:cs typeface="Arial" pitchFamily="34" charset="0"/>
              </a:rPr>
              <a:t>Coder</a:t>
            </a:r>
          </a:p>
        </p:txBody>
      </p:sp>
      <p:sp>
        <p:nvSpPr>
          <p:cNvPr id="19" name="TextBox 18"/>
          <p:cNvSpPr txBox="1"/>
          <p:nvPr/>
        </p:nvSpPr>
        <p:spPr>
          <a:xfrm>
            <a:off x="5525537" y="1567442"/>
            <a:ext cx="1402948" cy="369332"/>
          </a:xfrm>
          <a:prstGeom prst="rect">
            <a:avLst/>
          </a:prstGeom>
          <a:noFill/>
          <a:effectLst>
            <a:outerShdw blurRad="50800" dist="38100" dir="2700000" algn="tl" rotWithShape="0">
              <a:prstClr val="black">
                <a:alpha val="40000"/>
              </a:prstClr>
            </a:outerShdw>
          </a:effectLst>
          <a:scene3d>
            <a:camera prst="orthographicFront"/>
            <a:lightRig rig="threePt" dir="t"/>
          </a:scene3d>
          <a:sp3d>
            <a:bevelT w="165100" prst="coolSlant"/>
          </a:sp3d>
        </p:spPr>
        <p:txBody>
          <a:bodyPr wrap="none" rtlCol="0">
            <a:spAutoFit/>
          </a:bodyPr>
          <a:lstStyle/>
          <a:p>
            <a:r>
              <a:rPr lang="en-US" b="1" dirty="0">
                <a:latin typeface="Arial" pitchFamily="34" charset="0"/>
                <a:cs typeface="Arial" pitchFamily="34" charset="0"/>
              </a:rPr>
              <a:t>Pacemaker</a:t>
            </a:r>
          </a:p>
        </p:txBody>
      </p:sp>
      <p:sp>
        <p:nvSpPr>
          <p:cNvPr id="20" name="TextBox 19"/>
          <p:cNvSpPr txBox="1"/>
          <p:nvPr/>
        </p:nvSpPr>
        <p:spPr>
          <a:xfrm>
            <a:off x="2959800" y="1578115"/>
            <a:ext cx="774571" cy="369332"/>
          </a:xfrm>
          <a:prstGeom prst="rect">
            <a:avLst/>
          </a:prstGeom>
          <a:noFill/>
          <a:effectLst>
            <a:outerShdw blurRad="50800" dist="38100" dir="2700000" algn="tl" rotWithShape="0">
              <a:prstClr val="black">
                <a:alpha val="40000"/>
              </a:prstClr>
            </a:outerShdw>
          </a:effectLst>
          <a:scene3d>
            <a:camera prst="orthographicFront"/>
            <a:lightRig rig="threePt" dir="t"/>
          </a:scene3d>
          <a:sp3d>
            <a:bevelT w="165100" prst="coolSlant"/>
          </a:sp3d>
        </p:spPr>
        <p:txBody>
          <a:bodyPr wrap="none" rtlCol="0">
            <a:spAutoFit/>
          </a:bodyPr>
          <a:lstStyle>
            <a:defPPr>
              <a:defRPr lang="en-US"/>
            </a:defPPr>
            <a:lvl1pPr fontAlgn="auto">
              <a:spcBef>
                <a:spcPts val="0"/>
              </a:spcBef>
              <a:spcAft>
                <a:spcPts val="0"/>
              </a:spcAft>
              <a:buClrTx/>
              <a:buSzTx/>
              <a:buFontTx/>
              <a:buNone/>
              <a:defRPr b="1">
                <a:solidFill>
                  <a:schemeClr val="bg1"/>
                </a:solidFill>
                <a:effectLst>
                  <a:glow rad="101600">
                    <a:schemeClr val="accent1">
                      <a:satMod val="175000"/>
                      <a:alpha val="40000"/>
                    </a:schemeClr>
                  </a:glow>
                </a:effectLst>
                <a:latin typeface="Arial" pitchFamily="34" charset="0"/>
                <a:cs typeface="Arial" pitchFamily="34" charset="0"/>
              </a:defRPr>
            </a:lvl1pPr>
          </a:lstStyle>
          <a:p>
            <a:r>
              <a:rPr lang="en-US" dirty="0">
                <a:solidFill>
                  <a:schemeClr val="tx1"/>
                </a:solidFill>
                <a:effectLst/>
              </a:rPr>
              <a:t>Heart</a:t>
            </a:r>
          </a:p>
        </p:txBody>
      </p:sp>
      <p:sp>
        <p:nvSpPr>
          <p:cNvPr id="21" name="Rounded Rectangle 20"/>
          <p:cNvSpPr/>
          <p:nvPr/>
        </p:nvSpPr>
        <p:spPr>
          <a:xfrm>
            <a:off x="3347086" y="2514600"/>
            <a:ext cx="1682115" cy="614065"/>
          </a:xfrm>
          <a:prstGeom prst="roundRect">
            <a:avLst/>
          </a:prstGeom>
          <a:solidFill>
            <a:schemeClr val="bg1"/>
          </a:solidFill>
          <a:ln w="38100">
            <a:solidFill>
              <a:schemeClr val="tx1"/>
            </a:solidFill>
          </a:ln>
          <a:effectLst>
            <a:glow rad="63500">
              <a:schemeClr val="accent2">
                <a:satMod val="175000"/>
                <a:alpha val="40000"/>
              </a:schemeClr>
            </a:glow>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itchFamily="34" charset="0"/>
                <a:cs typeface="Arial" pitchFamily="34" charset="0"/>
              </a:rPr>
              <a:t>Non-deterministic</a:t>
            </a:r>
          </a:p>
        </p:txBody>
      </p:sp>
      <p:sp>
        <p:nvSpPr>
          <p:cNvPr id="22" name="Rounded Rectangle 21"/>
          <p:cNvSpPr/>
          <p:nvPr/>
        </p:nvSpPr>
        <p:spPr>
          <a:xfrm>
            <a:off x="3347086" y="3886200"/>
            <a:ext cx="1682115" cy="614065"/>
          </a:xfrm>
          <a:prstGeom prst="roundRect">
            <a:avLst/>
          </a:prstGeom>
          <a:solidFill>
            <a:schemeClr val="bg1"/>
          </a:solidFill>
          <a:ln w="38100">
            <a:solidFill>
              <a:schemeClr val="tx1"/>
            </a:solidFill>
          </a:ln>
          <a:effectLst>
            <a:glow rad="63500">
              <a:schemeClr val="accent2">
                <a:satMod val="175000"/>
                <a:alpha val="40000"/>
              </a:schemeClr>
            </a:glow>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itchFamily="34" charset="0"/>
                <a:cs typeface="Arial" pitchFamily="34" charset="0"/>
              </a:rPr>
              <a:t>Deterministic</a:t>
            </a:r>
          </a:p>
        </p:txBody>
      </p:sp>
      <p:sp>
        <p:nvSpPr>
          <p:cNvPr id="23" name="Rounded Rectangle 22"/>
          <p:cNvSpPr/>
          <p:nvPr/>
        </p:nvSpPr>
        <p:spPr>
          <a:xfrm>
            <a:off x="3270885" y="5334000"/>
            <a:ext cx="1840230" cy="614065"/>
          </a:xfrm>
          <a:prstGeom prst="roundRect">
            <a:avLst/>
          </a:prstGeom>
          <a:solidFill>
            <a:schemeClr val="bg1"/>
          </a:solidFill>
          <a:ln w="38100">
            <a:solidFill>
              <a:schemeClr val="tx1"/>
            </a:solidFill>
          </a:ln>
          <a:effectLst>
            <a:glow rad="63500">
              <a:schemeClr val="accent2">
                <a:satMod val="175000"/>
                <a:alpha val="40000"/>
              </a:schemeClr>
            </a:glow>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Arial" pitchFamily="34" charset="0"/>
                <a:cs typeface="Arial" pitchFamily="34" charset="0"/>
              </a:rPr>
              <a:t>FPGA</a:t>
            </a:r>
          </a:p>
          <a:p>
            <a:pPr algn="ctr"/>
            <a:r>
              <a:rPr lang="en-US" dirty="0">
                <a:solidFill>
                  <a:schemeClr val="tx1"/>
                </a:solidFill>
                <a:latin typeface="Arial" pitchFamily="34" charset="0"/>
                <a:cs typeface="Arial" pitchFamily="34" charset="0"/>
              </a:rPr>
              <a:t>implementation</a:t>
            </a:r>
          </a:p>
        </p:txBody>
      </p:sp>
      <p:sp>
        <p:nvSpPr>
          <p:cNvPr id="24" name="Down Arrow 23"/>
          <p:cNvSpPr/>
          <p:nvPr/>
        </p:nvSpPr>
        <p:spPr>
          <a:xfrm>
            <a:off x="4073844" y="3128665"/>
            <a:ext cx="234315" cy="757535"/>
          </a:xfrm>
          <a:prstGeom prst="downArrow">
            <a:avLst/>
          </a:prstGeom>
          <a:solidFill>
            <a:srgbClr val="FF0000"/>
          </a:solidFill>
          <a:ln>
            <a:solidFill>
              <a:schemeClr val="tx1"/>
            </a:solidFill>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latin typeface="Calibri"/>
            </a:endParaRPr>
          </a:p>
        </p:txBody>
      </p:sp>
      <p:sp>
        <p:nvSpPr>
          <p:cNvPr id="25" name="Down Arrow 24"/>
          <p:cNvSpPr/>
          <p:nvPr/>
        </p:nvSpPr>
        <p:spPr>
          <a:xfrm>
            <a:off x="4073844" y="4576465"/>
            <a:ext cx="234315" cy="757535"/>
          </a:xfrm>
          <a:prstGeom prst="downArrow">
            <a:avLst/>
          </a:prstGeom>
          <a:solidFill>
            <a:srgbClr val="FF0000"/>
          </a:solidFill>
          <a:ln>
            <a:solidFill>
              <a:schemeClr val="tx1"/>
            </a:solidFill>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solidFill>
                <a:schemeClr val="tx1"/>
              </a:solidFill>
              <a:latin typeface="Calibri"/>
            </a:endParaRPr>
          </a:p>
        </p:txBody>
      </p:sp>
      <p:sp>
        <p:nvSpPr>
          <p:cNvPr id="27" name="Left-Right Arrow 26"/>
          <p:cNvSpPr/>
          <p:nvPr/>
        </p:nvSpPr>
        <p:spPr>
          <a:xfrm>
            <a:off x="5257801" y="5528129"/>
            <a:ext cx="672461" cy="266700"/>
          </a:xfrm>
          <a:prstGeom prst="leftRightArrow">
            <a:avLst/>
          </a:prstGeom>
          <a:solidFill>
            <a:schemeClr val="tx1"/>
          </a:solidFill>
          <a:ln>
            <a:noFill/>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alibri"/>
            </a:endParaRPr>
          </a:p>
        </p:txBody>
      </p:sp>
      <p:sp>
        <p:nvSpPr>
          <p:cNvPr id="29" name="Left-Right Arrow 28"/>
          <p:cNvSpPr/>
          <p:nvPr/>
        </p:nvSpPr>
        <p:spPr>
          <a:xfrm>
            <a:off x="5257801" y="4059881"/>
            <a:ext cx="672461" cy="266700"/>
          </a:xfrm>
          <a:prstGeom prst="leftRightArrow">
            <a:avLst/>
          </a:prstGeom>
          <a:solidFill>
            <a:schemeClr val="tx1"/>
          </a:solidFill>
          <a:ln>
            <a:noFill/>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alibri"/>
            </a:endParaRPr>
          </a:p>
        </p:txBody>
      </p:sp>
      <p:sp>
        <p:nvSpPr>
          <p:cNvPr id="30" name="Left-Right Arrow 29"/>
          <p:cNvSpPr/>
          <p:nvPr/>
        </p:nvSpPr>
        <p:spPr>
          <a:xfrm>
            <a:off x="5257801" y="2688282"/>
            <a:ext cx="672461" cy="266700"/>
          </a:xfrm>
          <a:prstGeom prst="leftRightArrow">
            <a:avLst/>
          </a:prstGeom>
          <a:solidFill>
            <a:schemeClr val="tx1"/>
          </a:solidFill>
          <a:ln>
            <a:noFill/>
          </a:ln>
          <a:effectLst>
            <a:outerShdw blurRad="50800" dist="38100" dir="2700000" algn="tl" rotWithShape="0">
              <a:prstClr val="black">
                <a:alpha val="40000"/>
              </a:prstClr>
            </a:outerShdw>
          </a:effectLst>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latin typeface="Calibri"/>
            </a:endParaRPr>
          </a:p>
        </p:txBody>
      </p:sp>
      <p:sp>
        <p:nvSpPr>
          <p:cNvPr id="31" name="TextBox 30"/>
          <p:cNvSpPr txBox="1"/>
          <p:nvPr/>
        </p:nvSpPr>
        <p:spPr>
          <a:xfrm>
            <a:off x="2743200" y="3395246"/>
            <a:ext cx="1428596" cy="338554"/>
          </a:xfrm>
          <a:prstGeom prst="rect">
            <a:avLst/>
          </a:prstGeom>
          <a:noFill/>
          <a:effectLst>
            <a:outerShdw blurRad="50800" dist="38100" dir="2700000" algn="tl" rotWithShape="0">
              <a:prstClr val="black">
                <a:alpha val="40000"/>
              </a:prstClr>
            </a:outerShdw>
          </a:effectLst>
          <a:scene3d>
            <a:camera prst="orthographicFront"/>
            <a:lightRig rig="threePt" dir="t"/>
          </a:scene3d>
          <a:sp3d>
            <a:bevelT w="165100" prst="coolSlant"/>
          </a:sp3d>
        </p:spPr>
        <p:txBody>
          <a:bodyPr wrap="none" rtlCol="0">
            <a:spAutoFit/>
          </a:bodyPr>
          <a:lstStyle/>
          <a:p>
            <a:r>
              <a:rPr lang="en-US" sz="1600" b="1" dirty="0">
                <a:latin typeface="Arial" pitchFamily="34" charset="0"/>
                <a:cs typeface="Arial" pitchFamily="34" charset="0"/>
              </a:rPr>
              <a:t>Interpolation</a:t>
            </a:r>
          </a:p>
        </p:txBody>
      </p:sp>
      <p:sp>
        <p:nvSpPr>
          <p:cNvPr id="32" name="TextBox 31"/>
          <p:cNvSpPr txBox="1"/>
          <p:nvPr/>
        </p:nvSpPr>
        <p:spPr>
          <a:xfrm>
            <a:off x="2788015" y="4769078"/>
            <a:ext cx="1245854" cy="338554"/>
          </a:xfrm>
          <a:prstGeom prst="rect">
            <a:avLst/>
          </a:prstGeom>
          <a:noFill/>
          <a:effectLst>
            <a:outerShdw blurRad="50800" dist="38100" dir="2700000" algn="tl" rotWithShape="0">
              <a:prstClr val="black">
                <a:alpha val="40000"/>
              </a:prstClr>
            </a:outerShdw>
          </a:effectLst>
          <a:scene3d>
            <a:camera prst="orthographicFront"/>
            <a:lightRig rig="threePt" dir="t"/>
          </a:scene3d>
          <a:sp3d>
            <a:bevelT w="165100" prst="coolSlant"/>
          </a:sp3d>
        </p:spPr>
        <p:txBody>
          <a:bodyPr wrap="none" rtlCol="0">
            <a:spAutoFit/>
          </a:bodyPr>
          <a:lstStyle/>
          <a:p>
            <a:r>
              <a:rPr lang="en-US" sz="1600" b="1" dirty="0">
                <a:latin typeface="Arial" pitchFamily="34" charset="0"/>
                <a:cs typeface="Arial" pitchFamily="34" charset="0"/>
              </a:rPr>
              <a:t>HDL</a:t>
            </a:r>
            <a:r>
              <a:rPr lang="en-US" sz="1400" b="1" dirty="0">
                <a:latin typeface="Arial" pitchFamily="34" charset="0"/>
                <a:cs typeface="Arial" pitchFamily="34" charset="0"/>
              </a:rPr>
              <a:t> </a:t>
            </a:r>
            <a:r>
              <a:rPr lang="en-US" sz="1600" b="1" dirty="0">
                <a:latin typeface="Arial" pitchFamily="34" charset="0"/>
                <a:cs typeface="Arial" pitchFamily="34" charset="0"/>
              </a:rPr>
              <a:t>Coder</a:t>
            </a:r>
          </a:p>
        </p:txBody>
      </p:sp>
      <p:cxnSp>
        <p:nvCxnSpPr>
          <p:cNvPr id="34" name="Straight Connector 33"/>
          <p:cNvCxnSpPr/>
          <p:nvPr/>
        </p:nvCxnSpPr>
        <p:spPr>
          <a:xfrm>
            <a:off x="558135" y="2286000"/>
            <a:ext cx="8077200" cy="0"/>
          </a:xfrm>
          <a:prstGeom prst="line">
            <a:avLst/>
          </a:prstGeom>
          <a:ln/>
        </p:spPr>
        <p:style>
          <a:lnRef idx="2">
            <a:schemeClr val="dk1"/>
          </a:lnRef>
          <a:fillRef idx="0">
            <a:schemeClr val="dk1"/>
          </a:fillRef>
          <a:effectRef idx="1">
            <a:schemeClr val="dk1"/>
          </a:effectRef>
          <a:fontRef idx="minor">
            <a:schemeClr val="tx1"/>
          </a:fontRef>
        </p:style>
      </p:cxnSp>
      <p:pic>
        <p:nvPicPr>
          <p:cNvPr id="3" name="图片 2"/>
          <p:cNvPicPr>
            <a:picLocks noChangeAspect="1"/>
          </p:cNvPicPr>
          <p:nvPr/>
        </p:nvPicPr>
        <p:blipFill>
          <a:blip r:embed="rId19" cstate="print">
            <a:extLst>
              <a:ext uri="{28A0092B-C50C-407E-A947-70E740481C1C}">
                <a14:useLocalDpi xmlns:a14="http://schemas.microsoft.com/office/drawing/2010/main" val="0"/>
              </a:ext>
            </a:extLst>
          </a:blip>
          <a:stretch>
            <a:fillRect/>
          </a:stretch>
        </p:blipFill>
        <p:spPr>
          <a:xfrm>
            <a:off x="3748385" y="892727"/>
            <a:ext cx="1218501" cy="1338748"/>
          </a:xfrm>
          <a:prstGeom prst="rect">
            <a:avLst/>
          </a:prstGeom>
        </p:spPr>
      </p:pic>
      <p:pic>
        <p:nvPicPr>
          <p:cNvPr id="5" name="图片 4"/>
          <p:cNvPicPr>
            <a:picLocks noChangeAspect="1"/>
          </p:cNvPicPr>
          <p:nvPr/>
        </p:nvPicPr>
        <p:blipFill>
          <a:blip r:embed="rId20" cstate="print">
            <a:extLst>
              <a:ext uri="{28A0092B-C50C-407E-A947-70E740481C1C}">
                <a14:useLocalDpi xmlns:a14="http://schemas.microsoft.com/office/drawing/2010/main" val="0"/>
              </a:ext>
            </a:extLst>
          </a:blip>
          <a:stretch>
            <a:fillRect/>
          </a:stretch>
        </p:blipFill>
        <p:spPr>
          <a:xfrm>
            <a:off x="6928485" y="1103168"/>
            <a:ext cx="1141362" cy="1149222"/>
          </a:xfrm>
          <a:prstGeom prst="rect">
            <a:avLst/>
          </a:prstGeom>
        </p:spPr>
      </p:pic>
      <p:grpSp>
        <p:nvGrpSpPr>
          <p:cNvPr id="33" name="组合 32"/>
          <p:cNvGrpSpPr/>
          <p:nvPr/>
        </p:nvGrpSpPr>
        <p:grpSpPr>
          <a:xfrm>
            <a:off x="9292923" y="910656"/>
            <a:ext cx="6370282" cy="5443210"/>
            <a:chOff x="533400" y="533400"/>
            <a:chExt cx="6370282" cy="5443210"/>
          </a:xfrm>
        </p:grpSpPr>
        <p:grpSp>
          <p:nvGrpSpPr>
            <p:cNvPr id="35" name="组合 34"/>
            <p:cNvGrpSpPr/>
            <p:nvPr>
              <p:custDataLst>
                <p:tags r:id="rId1"/>
              </p:custDataLst>
            </p:nvPr>
          </p:nvGrpSpPr>
          <p:grpSpPr>
            <a:xfrm>
              <a:off x="1634596" y="3505200"/>
              <a:ext cx="1761067" cy="718287"/>
              <a:chOff x="743646" y="914400"/>
              <a:chExt cx="1618554" cy="835081"/>
            </a:xfrm>
          </p:grpSpPr>
          <p:sp>
            <p:nvSpPr>
              <p:cNvPr id="81" name="圆角矩形 80"/>
              <p:cNvSpPr/>
              <p:nvPr>
                <p:custDataLst>
                  <p:tags r:id="rId6"/>
                </p:custDataLst>
              </p:nvPr>
            </p:nvSpPr>
            <p:spPr>
              <a:xfrm>
                <a:off x="1219200" y="1043879"/>
                <a:ext cx="762000" cy="620131"/>
              </a:xfrm>
              <a:prstGeom prst="roundRect">
                <a:avLst>
                  <a:gd name="adj" fmla="val 23334"/>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050" dirty="0" smtClean="0">
                    <a:solidFill>
                      <a:schemeClr val="tx1"/>
                    </a:solidFill>
                    <a:latin typeface="Arial" pitchFamily="34" charset="0"/>
                    <a:cs typeface="Arial" pitchFamily="34" charset="0"/>
                  </a:rPr>
                  <a:t>PVARP</a:t>
                </a:r>
                <a:endParaRPr lang="en-US" sz="1050" dirty="0">
                  <a:solidFill>
                    <a:schemeClr val="tx1"/>
                  </a:solidFill>
                  <a:latin typeface="Arial" pitchFamily="34" charset="0"/>
                  <a:cs typeface="Arial" pitchFamily="34" charset="0"/>
                </a:endParaRPr>
              </a:p>
            </p:txBody>
          </p:sp>
          <p:cxnSp>
            <p:nvCxnSpPr>
              <p:cNvPr id="82" name="直接箭头连接符 81"/>
              <p:cNvCxnSpPr/>
              <p:nvPr>
                <p:custDataLst>
                  <p:tags r:id="rId7"/>
                </p:custDataLst>
              </p:nvPr>
            </p:nvCxnSpPr>
            <p:spPr>
              <a:xfrm>
                <a:off x="838200" y="114300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83" name="TextBox 36"/>
              <p:cNvSpPr txBox="1"/>
              <p:nvPr>
                <p:custDataLst>
                  <p:tags r:id="rId8"/>
                </p:custDataLst>
              </p:nvPr>
            </p:nvSpPr>
            <p:spPr>
              <a:xfrm>
                <a:off x="743646" y="914400"/>
                <a:ext cx="383093" cy="377881"/>
              </a:xfrm>
              <a:prstGeom prst="rect">
                <a:avLst/>
              </a:prstGeom>
              <a:noFill/>
            </p:spPr>
            <p:txBody>
              <a:bodyPr wrap="none" rtlCol="0">
                <a:spAutoFit/>
              </a:bodyPr>
              <a:lstStyle/>
              <a:p>
                <a:r>
                  <a:rPr lang="en-US" sz="1100" dirty="0" err="1" smtClean="0">
                    <a:latin typeface="Arial" pitchFamily="34" charset="0"/>
                    <a:cs typeface="Arial" pitchFamily="34" charset="0"/>
                  </a:rPr>
                  <a:t>Aget</a:t>
                </a:r>
                <a:r>
                  <a:rPr lang="en-US" sz="1100" dirty="0" smtClean="0">
                    <a:latin typeface="Arial" pitchFamily="34" charset="0"/>
                    <a:cs typeface="Arial" pitchFamily="34" charset="0"/>
                  </a:rPr>
                  <a:t>?</a:t>
                </a:r>
                <a:endParaRPr lang="en-US" sz="1100" dirty="0">
                  <a:latin typeface="Arial" pitchFamily="34" charset="0"/>
                  <a:cs typeface="Arial" pitchFamily="34" charset="0"/>
                </a:endParaRPr>
              </a:p>
            </p:txBody>
          </p:sp>
          <p:cxnSp>
            <p:nvCxnSpPr>
              <p:cNvPr id="84" name="直接箭头连接符 83"/>
              <p:cNvCxnSpPr/>
              <p:nvPr>
                <p:custDataLst>
                  <p:tags r:id="rId9"/>
                </p:custDataLst>
              </p:nvPr>
            </p:nvCxnSpPr>
            <p:spPr>
              <a:xfrm>
                <a:off x="838200" y="137160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85" name="TextBox 38"/>
              <p:cNvSpPr txBox="1"/>
              <p:nvPr>
                <p:custDataLst>
                  <p:tags r:id="rId10"/>
                </p:custDataLst>
              </p:nvPr>
            </p:nvSpPr>
            <p:spPr>
              <a:xfrm>
                <a:off x="762000" y="1142999"/>
                <a:ext cx="313178" cy="377881"/>
              </a:xfrm>
              <a:prstGeom prst="rect">
                <a:avLst/>
              </a:prstGeom>
              <a:noFill/>
            </p:spPr>
            <p:txBody>
              <a:bodyPr wrap="none" rtlCol="0">
                <a:spAutoFit/>
              </a:bodyPr>
              <a:lstStyle/>
              <a:p>
                <a:r>
                  <a:rPr lang="en-US" sz="1100" dirty="0" smtClean="0">
                    <a:latin typeface="Arial" pitchFamily="34" charset="0"/>
                    <a:cs typeface="Arial" pitchFamily="34" charset="0"/>
                  </a:rPr>
                  <a:t>VS?</a:t>
                </a:r>
                <a:endParaRPr lang="en-US" sz="1100" dirty="0">
                  <a:latin typeface="Arial" pitchFamily="34" charset="0"/>
                  <a:cs typeface="Arial" pitchFamily="34" charset="0"/>
                </a:endParaRPr>
              </a:p>
            </p:txBody>
          </p:sp>
          <p:cxnSp>
            <p:nvCxnSpPr>
              <p:cNvPr id="86" name="直接箭头连接符 85"/>
              <p:cNvCxnSpPr/>
              <p:nvPr>
                <p:custDataLst>
                  <p:tags r:id="rId11"/>
                </p:custDataLst>
              </p:nvPr>
            </p:nvCxnSpPr>
            <p:spPr>
              <a:xfrm>
                <a:off x="838200" y="160020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87" name="TextBox 40"/>
              <p:cNvSpPr txBox="1"/>
              <p:nvPr>
                <p:custDataLst>
                  <p:tags r:id="rId12"/>
                </p:custDataLst>
              </p:nvPr>
            </p:nvSpPr>
            <p:spPr>
              <a:xfrm>
                <a:off x="762000" y="1371600"/>
                <a:ext cx="313178" cy="377881"/>
              </a:xfrm>
              <a:prstGeom prst="rect">
                <a:avLst/>
              </a:prstGeom>
              <a:noFill/>
            </p:spPr>
            <p:txBody>
              <a:bodyPr wrap="none" rtlCol="0">
                <a:spAutoFit/>
              </a:bodyPr>
              <a:lstStyle/>
              <a:p>
                <a:r>
                  <a:rPr lang="en-US" sz="1100" dirty="0" smtClean="0">
                    <a:latin typeface="Arial" pitchFamily="34" charset="0"/>
                    <a:cs typeface="Arial" pitchFamily="34" charset="0"/>
                  </a:rPr>
                  <a:t>VP?</a:t>
                </a:r>
                <a:endParaRPr lang="en-US" sz="1100" dirty="0">
                  <a:latin typeface="Arial" pitchFamily="34" charset="0"/>
                  <a:cs typeface="Arial" pitchFamily="34" charset="0"/>
                </a:endParaRPr>
              </a:p>
            </p:txBody>
          </p:sp>
          <p:cxnSp>
            <p:nvCxnSpPr>
              <p:cNvPr id="88" name="直接箭头连接符 87"/>
              <p:cNvCxnSpPr/>
              <p:nvPr>
                <p:custDataLst>
                  <p:tags r:id="rId13"/>
                </p:custDataLst>
              </p:nvPr>
            </p:nvCxnSpPr>
            <p:spPr>
              <a:xfrm>
                <a:off x="1981200" y="121920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89" name="TextBox 42"/>
              <p:cNvSpPr txBox="1"/>
              <p:nvPr>
                <p:custDataLst>
                  <p:tags r:id="rId14"/>
                </p:custDataLst>
              </p:nvPr>
            </p:nvSpPr>
            <p:spPr>
              <a:xfrm>
                <a:off x="1986032" y="957590"/>
                <a:ext cx="285433" cy="377881"/>
              </a:xfrm>
              <a:prstGeom prst="rect">
                <a:avLst/>
              </a:prstGeom>
              <a:noFill/>
            </p:spPr>
            <p:txBody>
              <a:bodyPr wrap="none" rtlCol="0">
                <a:spAutoFit/>
              </a:bodyPr>
              <a:lstStyle/>
              <a:p>
                <a:r>
                  <a:rPr lang="en-US" sz="1100" dirty="0" smtClean="0">
                    <a:latin typeface="Arial" pitchFamily="34" charset="0"/>
                    <a:cs typeface="Arial" pitchFamily="34" charset="0"/>
                  </a:rPr>
                  <a:t>AS!</a:t>
                </a:r>
                <a:endParaRPr lang="en-US" sz="1100" dirty="0">
                  <a:latin typeface="Arial" pitchFamily="34" charset="0"/>
                  <a:cs typeface="Arial" pitchFamily="34" charset="0"/>
                </a:endParaRPr>
              </a:p>
            </p:txBody>
          </p:sp>
          <p:cxnSp>
            <p:nvCxnSpPr>
              <p:cNvPr id="90" name="直接箭头连接符 89"/>
              <p:cNvCxnSpPr/>
              <p:nvPr>
                <p:custDataLst>
                  <p:tags r:id="rId15"/>
                </p:custDataLst>
              </p:nvPr>
            </p:nvCxnSpPr>
            <p:spPr>
              <a:xfrm>
                <a:off x="1976368" y="155701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91" name="TextBox 44"/>
              <p:cNvSpPr txBox="1"/>
              <p:nvPr>
                <p:custDataLst>
                  <p:tags r:id="rId16"/>
                </p:custDataLst>
              </p:nvPr>
            </p:nvSpPr>
            <p:spPr>
              <a:xfrm>
                <a:off x="1981200" y="1295400"/>
                <a:ext cx="290982" cy="377881"/>
              </a:xfrm>
              <a:prstGeom prst="rect">
                <a:avLst/>
              </a:prstGeom>
              <a:noFill/>
            </p:spPr>
            <p:txBody>
              <a:bodyPr wrap="none" rtlCol="0">
                <a:spAutoFit/>
              </a:bodyPr>
              <a:lstStyle/>
              <a:p>
                <a:r>
                  <a:rPr lang="en-US" sz="1100" dirty="0" smtClean="0">
                    <a:latin typeface="Arial" pitchFamily="34" charset="0"/>
                    <a:cs typeface="Arial" pitchFamily="34" charset="0"/>
                  </a:rPr>
                  <a:t>AR!</a:t>
                </a:r>
                <a:endParaRPr lang="en-US" sz="1100" dirty="0">
                  <a:latin typeface="Arial" pitchFamily="34" charset="0"/>
                  <a:cs typeface="Arial" pitchFamily="34" charset="0"/>
                </a:endParaRPr>
              </a:p>
            </p:txBody>
          </p:sp>
        </p:grpSp>
        <p:grpSp>
          <p:nvGrpSpPr>
            <p:cNvPr id="36" name="组合 35"/>
            <p:cNvGrpSpPr/>
            <p:nvPr>
              <p:custDataLst>
                <p:tags r:id="rId2"/>
              </p:custDataLst>
            </p:nvPr>
          </p:nvGrpSpPr>
          <p:grpSpPr>
            <a:xfrm>
              <a:off x="609600" y="574428"/>
              <a:ext cx="1864046" cy="797172"/>
              <a:chOff x="914400" y="3395990"/>
              <a:chExt cx="1295400" cy="824902"/>
            </a:xfrm>
          </p:grpSpPr>
          <p:sp>
            <p:nvSpPr>
              <p:cNvPr id="72" name="圆角矩形 71"/>
              <p:cNvSpPr/>
              <p:nvPr/>
            </p:nvSpPr>
            <p:spPr>
              <a:xfrm>
                <a:off x="1371600" y="3553690"/>
                <a:ext cx="457200" cy="551956"/>
              </a:xfrm>
              <a:prstGeom prst="round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050" dirty="0" smtClean="0">
                    <a:solidFill>
                      <a:schemeClr val="tx1"/>
                    </a:solidFill>
                    <a:latin typeface="Arial" pitchFamily="34" charset="0"/>
                    <a:cs typeface="Arial" pitchFamily="34" charset="0"/>
                  </a:rPr>
                  <a:t>LRI</a:t>
                </a:r>
                <a:endParaRPr lang="en-US" sz="1050" dirty="0">
                  <a:solidFill>
                    <a:schemeClr val="tx1"/>
                  </a:solidFill>
                  <a:latin typeface="Arial" pitchFamily="34" charset="0"/>
                  <a:cs typeface="Arial" pitchFamily="34" charset="0"/>
                </a:endParaRPr>
              </a:p>
            </p:txBody>
          </p:sp>
          <p:cxnSp>
            <p:nvCxnSpPr>
              <p:cNvPr id="73" name="直接箭头连接符 72"/>
              <p:cNvCxnSpPr/>
              <p:nvPr/>
            </p:nvCxnSpPr>
            <p:spPr>
              <a:xfrm>
                <a:off x="990600" y="361441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74" name="TextBox 47"/>
              <p:cNvSpPr txBox="1"/>
              <p:nvPr/>
            </p:nvSpPr>
            <p:spPr>
              <a:xfrm>
                <a:off x="914400" y="3395990"/>
                <a:ext cx="313178" cy="377881"/>
              </a:xfrm>
              <a:prstGeom prst="rect">
                <a:avLst/>
              </a:prstGeom>
              <a:noFill/>
            </p:spPr>
            <p:txBody>
              <a:bodyPr wrap="none" rtlCol="0">
                <a:spAutoFit/>
              </a:bodyPr>
              <a:lstStyle/>
              <a:p>
                <a:r>
                  <a:rPr lang="en-US" sz="1100" dirty="0" smtClean="0">
                    <a:latin typeface="Arial" pitchFamily="34" charset="0"/>
                    <a:cs typeface="Arial" pitchFamily="34" charset="0"/>
                  </a:rPr>
                  <a:t>AS?</a:t>
                </a:r>
                <a:endParaRPr lang="en-US" sz="1100" dirty="0">
                  <a:latin typeface="Arial" pitchFamily="34" charset="0"/>
                  <a:cs typeface="Arial" pitchFamily="34" charset="0"/>
                </a:endParaRPr>
              </a:p>
            </p:txBody>
          </p:sp>
          <p:cxnSp>
            <p:nvCxnSpPr>
              <p:cNvPr id="75" name="直接箭头连接符 74"/>
              <p:cNvCxnSpPr/>
              <p:nvPr/>
            </p:nvCxnSpPr>
            <p:spPr>
              <a:xfrm>
                <a:off x="990600" y="384301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76" name="TextBox 49"/>
              <p:cNvSpPr txBox="1"/>
              <p:nvPr/>
            </p:nvSpPr>
            <p:spPr>
              <a:xfrm>
                <a:off x="914400" y="3614410"/>
                <a:ext cx="313178" cy="377881"/>
              </a:xfrm>
              <a:prstGeom prst="rect">
                <a:avLst/>
              </a:prstGeom>
              <a:noFill/>
            </p:spPr>
            <p:txBody>
              <a:bodyPr wrap="none" rtlCol="0">
                <a:spAutoFit/>
              </a:bodyPr>
              <a:lstStyle/>
              <a:p>
                <a:r>
                  <a:rPr lang="en-US" sz="1100" dirty="0" smtClean="0">
                    <a:latin typeface="Arial" pitchFamily="34" charset="0"/>
                    <a:cs typeface="Arial" pitchFamily="34" charset="0"/>
                  </a:rPr>
                  <a:t>VS?</a:t>
                </a:r>
                <a:endParaRPr lang="en-US" sz="1100" dirty="0">
                  <a:latin typeface="Arial" pitchFamily="34" charset="0"/>
                  <a:cs typeface="Arial" pitchFamily="34" charset="0"/>
                </a:endParaRPr>
              </a:p>
            </p:txBody>
          </p:sp>
          <p:cxnSp>
            <p:nvCxnSpPr>
              <p:cNvPr id="77" name="直接箭头连接符 76"/>
              <p:cNvCxnSpPr/>
              <p:nvPr/>
            </p:nvCxnSpPr>
            <p:spPr>
              <a:xfrm>
                <a:off x="990600" y="407161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78" name="TextBox 51"/>
              <p:cNvSpPr txBox="1"/>
              <p:nvPr/>
            </p:nvSpPr>
            <p:spPr>
              <a:xfrm>
                <a:off x="914400" y="3843011"/>
                <a:ext cx="313178" cy="377881"/>
              </a:xfrm>
              <a:prstGeom prst="rect">
                <a:avLst/>
              </a:prstGeom>
              <a:noFill/>
            </p:spPr>
            <p:txBody>
              <a:bodyPr wrap="none" rtlCol="0">
                <a:spAutoFit/>
              </a:bodyPr>
              <a:lstStyle/>
              <a:p>
                <a:r>
                  <a:rPr lang="en-US" sz="1100" dirty="0" smtClean="0">
                    <a:latin typeface="Arial" pitchFamily="34" charset="0"/>
                    <a:cs typeface="Arial" pitchFamily="34" charset="0"/>
                  </a:rPr>
                  <a:t>VP?</a:t>
                </a:r>
                <a:endParaRPr lang="en-US" sz="1100" dirty="0">
                  <a:latin typeface="Arial" pitchFamily="34" charset="0"/>
                  <a:cs typeface="Arial" pitchFamily="34" charset="0"/>
                </a:endParaRPr>
              </a:p>
            </p:txBody>
          </p:sp>
          <p:cxnSp>
            <p:nvCxnSpPr>
              <p:cNvPr id="79" name="直接箭头连接符 78"/>
              <p:cNvCxnSpPr/>
              <p:nvPr/>
            </p:nvCxnSpPr>
            <p:spPr>
              <a:xfrm>
                <a:off x="1828800" y="384301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80" name="TextBox 53"/>
              <p:cNvSpPr txBox="1"/>
              <p:nvPr/>
            </p:nvSpPr>
            <p:spPr>
              <a:xfrm>
                <a:off x="1833632" y="3581403"/>
                <a:ext cx="285433" cy="377881"/>
              </a:xfrm>
              <a:prstGeom prst="rect">
                <a:avLst/>
              </a:prstGeom>
              <a:noFill/>
            </p:spPr>
            <p:txBody>
              <a:bodyPr wrap="none" rtlCol="0">
                <a:spAutoFit/>
              </a:bodyPr>
              <a:lstStyle/>
              <a:p>
                <a:r>
                  <a:rPr lang="en-US" sz="1100" dirty="0" smtClean="0">
                    <a:latin typeface="Arial" pitchFamily="34" charset="0"/>
                    <a:cs typeface="Arial" pitchFamily="34" charset="0"/>
                  </a:rPr>
                  <a:t>AP!</a:t>
                </a:r>
                <a:endParaRPr lang="en-US" sz="1100" dirty="0">
                  <a:latin typeface="Arial" pitchFamily="34" charset="0"/>
                  <a:cs typeface="Arial" pitchFamily="34" charset="0"/>
                </a:endParaRPr>
              </a:p>
            </p:txBody>
          </p:sp>
        </p:grpSp>
        <p:grpSp>
          <p:nvGrpSpPr>
            <p:cNvPr id="37" name="组合 36"/>
            <p:cNvGrpSpPr/>
            <p:nvPr>
              <p:custDataLst>
                <p:tags r:id="rId3"/>
              </p:custDataLst>
            </p:nvPr>
          </p:nvGrpSpPr>
          <p:grpSpPr>
            <a:xfrm>
              <a:off x="2819400" y="533400"/>
              <a:ext cx="1864154" cy="808891"/>
              <a:chOff x="5562600" y="2971800"/>
              <a:chExt cx="1290568" cy="868091"/>
            </a:xfrm>
          </p:grpSpPr>
          <p:sp>
            <p:nvSpPr>
              <p:cNvPr id="63" name="圆角矩形 62"/>
              <p:cNvSpPr/>
              <p:nvPr/>
            </p:nvSpPr>
            <p:spPr>
              <a:xfrm>
                <a:off x="6019800" y="3185678"/>
                <a:ext cx="457200" cy="572438"/>
              </a:xfrm>
              <a:prstGeom prst="round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050" dirty="0" smtClean="0">
                    <a:solidFill>
                      <a:schemeClr val="tx1"/>
                    </a:solidFill>
                    <a:latin typeface="Arial" pitchFamily="34" charset="0"/>
                    <a:cs typeface="Arial" pitchFamily="34" charset="0"/>
                  </a:rPr>
                  <a:t>AVI</a:t>
                </a:r>
                <a:endParaRPr lang="en-US" sz="1050" dirty="0">
                  <a:solidFill>
                    <a:schemeClr val="tx1"/>
                  </a:solidFill>
                  <a:latin typeface="Arial" pitchFamily="34" charset="0"/>
                  <a:cs typeface="Arial" pitchFamily="34" charset="0"/>
                </a:endParaRPr>
              </a:p>
            </p:txBody>
          </p:sp>
          <p:cxnSp>
            <p:nvCxnSpPr>
              <p:cNvPr id="64" name="直接箭头连接符 63"/>
              <p:cNvCxnSpPr/>
              <p:nvPr/>
            </p:nvCxnSpPr>
            <p:spPr>
              <a:xfrm>
                <a:off x="5638800" y="323341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65" name="TextBox 62"/>
              <p:cNvSpPr txBox="1"/>
              <p:nvPr/>
            </p:nvSpPr>
            <p:spPr>
              <a:xfrm>
                <a:off x="5562600" y="2971800"/>
                <a:ext cx="313178" cy="377881"/>
              </a:xfrm>
              <a:prstGeom prst="rect">
                <a:avLst/>
              </a:prstGeom>
              <a:noFill/>
            </p:spPr>
            <p:txBody>
              <a:bodyPr wrap="none" rtlCol="0">
                <a:spAutoFit/>
              </a:bodyPr>
              <a:lstStyle/>
              <a:p>
                <a:r>
                  <a:rPr lang="en-US" sz="1100" dirty="0" smtClean="0">
                    <a:latin typeface="Arial" pitchFamily="34" charset="0"/>
                    <a:cs typeface="Arial" pitchFamily="34" charset="0"/>
                  </a:rPr>
                  <a:t>AS?</a:t>
                </a:r>
                <a:endParaRPr lang="en-US" sz="1100" dirty="0">
                  <a:latin typeface="Arial" pitchFamily="34" charset="0"/>
                  <a:cs typeface="Arial" pitchFamily="34" charset="0"/>
                </a:endParaRPr>
              </a:p>
            </p:txBody>
          </p:sp>
          <p:cxnSp>
            <p:nvCxnSpPr>
              <p:cNvPr id="66" name="直接箭头连接符 65"/>
              <p:cNvCxnSpPr/>
              <p:nvPr/>
            </p:nvCxnSpPr>
            <p:spPr>
              <a:xfrm>
                <a:off x="5638800" y="346201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67" name="TextBox 64"/>
              <p:cNvSpPr txBox="1"/>
              <p:nvPr/>
            </p:nvSpPr>
            <p:spPr>
              <a:xfrm>
                <a:off x="5562600" y="3233411"/>
                <a:ext cx="313178" cy="377881"/>
              </a:xfrm>
              <a:prstGeom prst="rect">
                <a:avLst/>
              </a:prstGeom>
              <a:noFill/>
            </p:spPr>
            <p:txBody>
              <a:bodyPr wrap="none" rtlCol="0">
                <a:spAutoFit/>
              </a:bodyPr>
              <a:lstStyle/>
              <a:p>
                <a:r>
                  <a:rPr lang="en-US" sz="1100" dirty="0" smtClean="0">
                    <a:latin typeface="Arial" pitchFamily="34" charset="0"/>
                    <a:cs typeface="Arial" pitchFamily="34" charset="0"/>
                  </a:rPr>
                  <a:t>VS?</a:t>
                </a:r>
                <a:endParaRPr lang="en-US" sz="1100" dirty="0">
                  <a:latin typeface="Arial" pitchFamily="34" charset="0"/>
                  <a:cs typeface="Arial" pitchFamily="34" charset="0"/>
                </a:endParaRPr>
              </a:p>
            </p:txBody>
          </p:sp>
          <p:cxnSp>
            <p:nvCxnSpPr>
              <p:cNvPr id="68" name="直接箭头连接符 67"/>
              <p:cNvCxnSpPr/>
              <p:nvPr/>
            </p:nvCxnSpPr>
            <p:spPr>
              <a:xfrm>
                <a:off x="5638800" y="369061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69" name="TextBox 66"/>
              <p:cNvSpPr txBox="1"/>
              <p:nvPr/>
            </p:nvSpPr>
            <p:spPr>
              <a:xfrm>
                <a:off x="5562600" y="3462010"/>
                <a:ext cx="313178" cy="377881"/>
              </a:xfrm>
              <a:prstGeom prst="rect">
                <a:avLst/>
              </a:prstGeom>
              <a:noFill/>
            </p:spPr>
            <p:txBody>
              <a:bodyPr wrap="none" rtlCol="0">
                <a:spAutoFit/>
              </a:bodyPr>
              <a:lstStyle/>
              <a:p>
                <a:r>
                  <a:rPr lang="en-US" sz="1100" dirty="0" smtClean="0">
                    <a:latin typeface="Arial" pitchFamily="34" charset="0"/>
                    <a:cs typeface="Arial" pitchFamily="34" charset="0"/>
                  </a:rPr>
                  <a:t>VP?</a:t>
                </a:r>
                <a:endParaRPr lang="en-US" sz="1100" dirty="0">
                  <a:latin typeface="Arial" pitchFamily="34" charset="0"/>
                  <a:cs typeface="Arial" pitchFamily="34" charset="0"/>
                </a:endParaRPr>
              </a:p>
            </p:txBody>
          </p:sp>
          <p:cxnSp>
            <p:nvCxnSpPr>
              <p:cNvPr id="70" name="直接箭头连接符 69"/>
              <p:cNvCxnSpPr/>
              <p:nvPr/>
            </p:nvCxnSpPr>
            <p:spPr>
              <a:xfrm>
                <a:off x="6472168" y="346201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71" name="TextBox 68"/>
              <p:cNvSpPr txBox="1"/>
              <p:nvPr/>
            </p:nvSpPr>
            <p:spPr>
              <a:xfrm>
                <a:off x="6477000" y="3200398"/>
                <a:ext cx="285433" cy="377881"/>
              </a:xfrm>
              <a:prstGeom prst="rect">
                <a:avLst/>
              </a:prstGeom>
              <a:noFill/>
            </p:spPr>
            <p:txBody>
              <a:bodyPr wrap="none" rtlCol="0">
                <a:spAutoFit/>
              </a:bodyPr>
              <a:lstStyle/>
              <a:p>
                <a:r>
                  <a:rPr lang="en-US" sz="1100" dirty="0" smtClean="0">
                    <a:latin typeface="Arial" pitchFamily="34" charset="0"/>
                    <a:cs typeface="Arial" pitchFamily="34" charset="0"/>
                  </a:rPr>
                  <a:t>VP!</a:t>
                </a:r>
                <a:endParaRPr lang="en-US" sz="1100" dirty="0">
                  <a:latin typeface="Arial" pitchFamily="34" charset="0"/>
                  <a:cs typeface="Arial" pitchFamily="34" charset="0"/>
                </a:endParaRPr>
              </a:p>
            </p:txBody>
          </p:sp>
        </p:grpSp>
        <p:grpSp>
          <p:nvGrpSpPr>
            <p:cNvPr id="38" name="组合 37"/>
            <p:cNvGrpSpPr/>
            <p:nvPr>
              <p:custDataLst>
                <p:tags r:id="rId4"/>
              </p:custDataLst>
            </p:nvPr>
          </p:nvGrpSpPr>
          <p:grpSpPr>
            <a:xfrm>
              <a:off x="5181600" y="685800"/>
              <a:ext cx="1430867" cy="586151"/>
              <a:chOff x="3886200" y="3581400"/>
              <a:chExt cx="990600" cy="606481"/>
            </a:xfrm>
          </p:grpSpPr>
          <p:sp>
            <p:nvSpPr>
              <p:cNvPr id="57" name="TextBox 70"/>
              <p:cNvSpPr txBox="1"/>
              <p:nvPr/>
            </p:nvSpPr>
            <p:spPr>
              <a:xfrm>
                <a:off x="3886200" y="3581400"/>
                <a:ext cx="313178" cy="377881"/>
              </a:xfrm>
              <a:prstGeom prst="rect">
                <a:avLst/>
              </a:prstGeom>
              <a:noFill/>
            </p:spPr>
            <p:txBody>
              <a:bodyPr wrap="none" rtlCol="0">
                <a:spAutoFit/>
              </a:bodyPr>
              <a:lstStyle/>
              <a:p>
                <a:r>
                  <a:rPr lang="en-US" sz="1100" dirty="0" smtClean="0">
                    <a:latin typeface="Arial" pitchFamily="34" charset="0"/>
                    <a:cs typeface="Arial" pitchFamily="34" charset="0"/>
                  </a:rPr>
                  <a:t>VS?</a:t>
                </a:r>
                <a:endParaRPr lang="en-US" sz="1100" dirty="0">
                  <a:latin typeface="Arial" pitchFamily="34" charset="0"/>
                  <a:cs typeface="Arial" pitchFamily="34" charset="0"/>
                </a:endParaRPr>
              </a:p>
            </p:txBody>
          </p:sp>
          <p:grpSp>
            <p:nvGrpSpPr>
              <p:cNvPr id="58" name="组合 57"/>
              <p:cNvGrpSpPr/>
              <p:nvPr/>
            </p:nvGrpSpPr>
            <p:grpSpPr>
              <a:xfrm>
                <a:off x="3886200" y="3733800"/>
                <a:ext cx="990600" cy="454081"/>
                <a:chOff x="3886200" y="3733800"/>
                <a:chExt cx="990600" cy="454081"/>
              </a:xfrm>
            </p:grpSpPr>
            <p:sp>
              <p:nvSpPr>
                <p:cNvPr id="59" name="圆角矩形 58"/>
                <p:cNvSpPr/>
                <p:nvPr/>
              </p:nvSpPr>
              <p:spPr>
                <a:xfrm>
                  <a:off x="4343400" y="3733800"/>
                  <a:ext cx="533400" cy="381000"/>
                </a:xfrm>
                <a:prstGeom prst="round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050" dirty="0">
                      <a:solidFill>
                        <a:schemeClr val="tx1"/>
                      </a:solidFill>
                      <a:latin typeface="Arial" pitchFamily="34" charset="0"/>
                      <a:cs typeface="Arial" pitchFamily="34" charset="0"/>
                    </a:rPr>
                    <a:t>U</a:t>
                  </a:r>
                  <a:r>
                    <a:rPr lang="en-US" sz="1050" dirty="0" smtClean="0">
                      <a:solidFill>
                        <a:schemeClr val="tx1"/>
                      </a:solidFill>
                      <a:latin typeface="Arial" pitchFamily="34" charset="0"/>
                      <a:cs typeface="Arial" pitchFamily="34" charset="0"/>
                    </a:rPr>
                    <a:t>RI</a:t>
                  </a:r>
                  <a:endParaRPr lang="en-US" sz="1050" dirty="0">
                    <a:solidFill>
                      <a:schemeClr val="tx1"/>
                    </a:solidFill>
                    <a:latin typeface="Arial" pitchFamily="34" charset="0"/>
                    <a:cs typeface="Arial" pitchFamily="34" charset="0"/>
                  </a:endParaRPr>
                </a:p>
              </p:txBody>
            </p:sp>
            <p:cxnSp>
              <p:nvCxnSpPr>
                <p:cNvPr id="60" name="直接箭头连接符 59"/>
                <p:cNvCxnSpPr/>
                <p:nvPr/>
              </p:nvCxnSpPr>
              <p:spPr>
                <a:xfrm>
                  <a:off x="3962400" y="381000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61" name="直接箭头连接符 60"/>
                <p:cNvCxnSpPr/>
                <p:nvPr/>
              </p:nvCxnSpPr>
              <p:spPr>
                <a:xfrm>
                  <a:off x="3962400" y="403860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62" name="TextBox 72"/>
                <p:cNvSpPr txBox="1"/>
                <p:nvPr/>
              </p:nvSpPr>
              <p:spPr>
                <a:xfrm>
                  <a:off x="3886200" y="3810000"/>
                  <a:ext cx="313178" cy="377881"/>
                </a:xfrm>
                <a:prstGeom prst="rect">
                  <a:avLst/>
                </a:prstGeom>
                <a:noFill/>
              </p:spPr>
              <p:txBody>
                <a:bodyPr wrap="none" rtlCol="0">
                  <a:spAutoFit/>
                </a:bodyPr>
                <a:lstStyle/>
                <a:p>
                  <a:r>
                    <a:rPr lang="en-US" sz="1100" dirty="0" smtClean="0">
                      <a:latin typeface="Arial" pitchFamily="34" charset="0"/>
                      <a:cs typeface="Arial" pitchFamily="34" charset="0"/>
                    </a:rPr>
                    <a:t>VP?</a:t>
                  </a:r>
                  <a:endParaRPr lang="en-US" sz="1100" dirty="0">
                    <a:latin typeface="Arial" pitchFamily="34" charset="0"/>
                    <a:cs typeface="Arial" pitchFamily="34" charset="0"/>
                  </a:endParaRPr>
                </a:p>
              </p:txBody>
            </p:sp>
          </p:grpSp>
        </p:grpSp>
        <p:grpSp>
          <p:nvGrpSpPr>
            <p:cNvPr id="39" name="组合 38"/>
            <p:cNvGrpSpPr/>
            <p:nvPr>
              <p:custDataLst>
                <p:tags r:id="rId5"/>
              </p:custDataLst>
            </p:nvPr>
          </p:nvGrpSpPr>
          <p:grpSpPr>
            <a:xfrm>
              <a:off x="4310063" y="3581400"/>
              <a:ext cx="1693333" cy="586155"/>
              <a:chOff x="3866243" y="2971800"/>
              <a:chExt cx="1391557" cy="606482"/>
            </a:xfrm>
          </p:grpSpPr>
          <p:sp>
            <p:nvSpPr>
              <p:cNvPr id="50" name="圆角矩形 49"/>
              <p:cNvSpPr/>
              <p:nvPr/>
            </p:nvSpPr>
            <p:spPr>
              <a:xfrm>
                <a:off x="4343400" y="3081010"/>
                <a:ext cx="533400" cy="424190"/>
              </a:xfrm>
              <a:prstGeom prst="roundRect">
                <a:avLst/>
              </a:prstGeom>
              <a:no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1050" dirty="0" smtClean="0">
                    <a:solidFill>
                      <a:schemeClr val="tx1"/>
                    </a:solidFill>
                    <a:latin typeface="Arial" pitchFamily="34" charset="0"/>
                    <a:cs typeface="Arial" pitchFamily="34" charset="0"/>
                  </a:rPr>
                  <a:t>VRP</a:t>
                </a:r>
                <a:endParaRPr lang="en-US" sz="1050" dirty="0">
                  <a:solidFill>
                    <a:schemeClr val="tx1"/>
                  </a:solidFill>
                  <a:latin typeface="Arial" pitchFamily="34" charset="0"/>
                  <a:cs typeface="Arial" pitchFamily="34" charset="0"/>
                </a:endParaRPr>
              </a:p>
            </p:txBody>
          </p:sp>
          <p:cxnSp>
            <p:nvCxnSpPr>
              <p:cNvPr id="51" name="直接箭头连接符 50"/>
              <p:cNvCxnSpPr/>
              <p:nvPr/>
            </p:nvCxnSpPr>
            <p:spPr>
              <a:xfrm>
                <a:off x="3962400" y="323341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cxnSp>
            <p:nvCxnSpPr>
              <p:cNvPr id="52" name="直接箭头连接符 51"/>
              <p:cNvCxnSpPr/>
              <p:nvPr/>
            </p:nvCxnSpPr>
            <p:spPr>
              <a:xfrm>
                <a:off x="4876800" y="331979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sp>
            <p:nvSpPr>
              <p:cNvPr id="53" name="TextBox 59"/>
              <p:cNvSpPr txBox="1"/>
              <p:nvPr/>
            </p:nvSpPr>
            <p:spPr>
              <a:xfrm>
                <a:off x="3866243" y="2971800"/>
                <a:ext cx="383093" cy="377881"/>
              </a:xfrm>
              <a:prstGeom prst="rect">
                <a:avLst/>
              </a:prstGeom>
              <a:noFill/>
            </p:spPr>
            <p:txBody>
              <a:bodyPr wrap="none" rtlCol="0">
                <a:spAutoFit/>
              </a:bodyPr>
              <a:lstStyle/>
              <a:p>
                <a:r>
                  <a:rPr lang="en-US" sz="1100" dirty="0" err="1" smtClean="0">
                    <a:latin typeface="Arial" pitchFamily="34" charset="0"/>
                    <a:cs typeface="Arial" pitchFamily="34" charset="0"/>
                  </a:rPr>
                  <a:t>Vget</a:t>
                </a:r>
                <a:r>
                  <a:rPr lang="en-US" sz="1100" dirty="0" smtClean="0">
                    <a:latin typeface="Arial" pitchFamily="34" charset="0"/>
                    <a:cs typeface="Arial" pitchFamily="34" charset="0"/>
                  </a:rPr>
                  <a:t>?</a:t>
                </a:r>
                <a:endParaRPr lang="en-US" sz="1100" dirty="0">
                  <a:latin typeface="Arial" pitchFamily="34" charset="0"/>
                  <a:cs typeface="Arial" pitchFamily="34" charset="0"/>
                </a:endParaRPr>
              </a:p>
            </p:txBody>
          </p:sp>
          <p:sp>
            <p:nvSpPr>
              <p:cNvPr id="54" name="TextBox 60"/>
              <p:cNvSpPr txBox="1"/>
              <p:nvPr/>
            </p:nvSpPr>
            <p:spPr>
              <a:xfrm>
                <a:off x="4845508" y="3091191"/>
                <a:ext cx="285433" cy="377881"/>
              </a:xfrm>
              <a:prstGeom prst="rect">
                <a:avLst/>
              </a:prstGeom>
              <a:noFill/>
            </p:spPr>
            <p:txBody>
              <a:bodyPr wrap="none" rtlCol="0">
                <a:spAutoFit/>
              </a:bodyPr>
              <a:lstStyle/>
              <a:p>
                <a:r>
                  <a:rPr lang="en-US" sz="1100" dirty="0" smtClean="0">
                    <a:latin typeface="Arial" pitchFamily="34" charset="0"/>
                    <a:cs typeface="Arial" pitchFamily="34" charset="0"/>
                  </a:rPr>
                  <a:t>VS!</a:t>
                </a:r>
                <a:endParaRPr lang="en-US" sz="1100" dirty="0">
                  <a:latin typeface="Arial" pitchFamily="34" charset="0"/>
                  <a:cs typeface="Arial" pitchFamily="34" charset="0"/>
                </a:endParaRPr>
              </a:p>
            </p:txBody>
          </p:sp>
          <p:sp>
            <p:nvSpPr>
              <p:cNvPr id="55" name="TextBox 75"/>
              <p:cNvSpPr txBox="1"/>
              <p:nvPr/>
            </p:nvSpPr>
            <p:spPr>
              <a:xfrm>
                <a:off x="3886200" y="3200401"/>
                <a:ext cx="313178" cy="377881"/>
              </a:xfrm>
              <a:prstGeom prst="rect">
                <a:avLst/>
              </a:prstGeom>
              <a:noFill/>
            </p:spPr>
            <p:txBody>
              <a:bodyPr wrap="none" rtlCol="0">
                <a:spAutoFit/>
              </a:bodyPr>
              <a:lstStyle/>
              <a:p>
                <a:r>
                  <a:rPr lang="en-US" sz="1100" dirty="0" smtClean="0">
                    <a:latin typeface="Arial" pitchFamily="34" charset="0"/>
                    <a:cs typeface="Arial" pitchFamily="34" charset="0"/>
                  </a:rPr>
                  <a:t>VP?</a:t>
                </a:r>
                <a:endParaRPr lang="en-US" sz="1100" dirty="0">
                  <a:latin typeface="Arial" pitchFamily="34" charset="0"/>
                  <a:cs typeface="Arial" pitchFamily="34" charset="0"/>
                </a:endParaRPr>
              </a:p>
            </p:txBody>
          </p:sp>
          <p:cxnSp>
            <p:nvCxnSpPr>
              <p:cNvPr id="56" name="直接箭头连接符 55"/>
              <p:cNvCxnSpPr/>
              <p:nvPr/>
            </p:nvCxnSpPr>
            <p:spPr>
              <a:xfrm>
                <a:off x="3962400" y="3429000"/>
                <a:ext cx="381000" cy="0"/>
              </a:xfrm>
              <a:prstGeom prst="straightConnector1">
                <a:avLst/>
              </a:prstGeom>
              <a:ln>
                <a:tailEnd type="arrow"/>
              </a:ln>
            </p:spPr>
            <p:style>
              <a:lnRef idx="2">
                <a:schemeClr val="dk1"/>
              </a:lnRef>
              <a:fillRef idx="0">
                <a:schemeClr val="dk1"/>
              </a:fillRef>
              <a:effectRef idx="1">
                <a:schemeClr val="dk1"/>
              </a:effectRef>
              <a:fontRef idx="minor">
                <a:schemeClr val="tx1"/>
              </a:fontRef>
            </p:style>
          </p:cxnSp>
        </p:grpSp>
        <p:pic>
          <p:nvPicPr>
            <p:cNvPr id="40" name="Picture 4" descr="H:\2012\cpsweek12_vhm\TACAS2012\figs\uppaal\PVARP_n.jpg"/>
            <p:cNvPicPr>
              <a:picLocks noChangeAspect="1" noChangeArrowheads="1"/>
            </p:cNvPicPr>
            <p:nvPr/>
          </p:nvPicPr>
          <p:blipFill>
            <a:blip r:embed="rId21" cstate="print"/>
            <a:srcRect/>
            <a:stretch>
              <a:fillRect/>
            </a:stretch>
          </p:blipFill>
          <p:spPr bwMode="auto">
            <a:xfrm>
              <a:off x="1295400" y="4191000"/>
              <a:ext cx="2862263" cy="1537836"/>
            </a:xfrm>
            <a:prstGeom prst="rect">
              <a:avLst/>
            </a:prstGeom>
            <a:noFill/>
          </p:spPr>
        </p:pic>
        <p:pic>
          <p:nvPicPr>
            <p:cNvPr id="41" name="Picture 5" descr="H:\2012\cpsweek12_vhm\TACAS2012\figs\uppaal\VRP.jpg"/>
            <p:cNvPicPr>
              <a:picLocks noChangeAspect="1" noChangeArrowheads="1"/>
            </p:cNvPicPr>
            <p:nvPr/>
          </p:nvPicPr>
          <p:blipFill>
            <a:blip r:embed="rId22" cstate="print"/>
            <a:srcRect/>
            <a:stretch>
              <a:fillRect/>
            </a:stretch>
          </p:blipFill>
          <p:spPr bwMode="auto">
            <a:xfrm>
              <a:off x="4233863" y="4343400"/>
              <a:ext cx="2023686" cy="1343025"/>
            </a:xfrm>
            <a:prstGeom prst="rect">
              <a:avLst/>
            </a:prstGeom>
            <a:noFill/>
          </p:spPr>
        </p:pic>
        <p:pic>
          <p:nvPicPr>
            <p:cNvPr id="42" name="Picture 7" descr="H:\2012\cpsweek12_vhm\TACAS2012\figs\uppaal\avi.jpg"/>
            <p:cNvPicPr>
              <a:picLocks noChangeAspect="1" noChangeArrowheads="1"/>
            </p:cNvPicPr>
            <p:nvPr/>
          </p:nvPicPr>
          <p:blipFill>
            <a:blip r:embed="rId23" cstate="print"/>
            <a:srcRect/>
            <a:stretch>
              <a:fillRect/>
            </a:stretch>
          </p:blipFill>
          <p:spPr bwMode="auto">
            <a:xfrm>
              <a:off x="2682891" y="1295400"/>
              <a:ext cx="2803509" cy="1880604"/>
            </a:xfrm>
            <a:prstGeom prst="rect">
              <a:avLst/>
            </a:prstGeom>
            <a:noFill/>
          </p:spPr>
        </p:pic>
        <p:pic>
          <p:nvPicPr>
            <p:cNvPr id="43" name="Picture 8" descr="H:\2012\cpsweek12_vhm\TACAS2012\figs\uppaal\URI.jpg"/>
            <p:cNvPicPr>
              <a:picLocks noChangeAspect="1" noChangeArrowheads="1"/>
            </p:cNvPicPr>
            <p:nvPr/>
          </p:nvPicPr>
          <p:blipFill>
            <a:blip r:embed="rId24" cstate="print"/>
            <a:srcRect/>
            <a:stretch>
              <a:fillRect/>
            </a:stretch>
          </p:blipFill>
          <p:spPr bwMode="auto">
            <a:xfrm>
              <a:off x="5257800" y="2241550"/>
              <a:ext cx="1645882" cy="654050"/>
            </a:xfrm>
            <a:prstGeom prst="rect">
              <a:avLst/>
            </a:prstGeom>
            <a:noFill/>
          </p:spPr>
        </p:pic>
        <p:sp>
          <p:nvSpPr>
            <p:cNvPr id="44" name="TextBox 74"/>
            <p:cNvSpPr txBox="1"/>
            <p:nvPr/>
          </p:nvSpPr>
          <p:spPr>
            <a:xfrm>
              <a:off x="838200" y="3276600"/>
              <a:ext cx="1422184" cy="261610"/>
            </a:xfrm>
            <a:prstGeom prst="rect">
              <a:avLst/>
            </a:prstGeom>
            <a:noFill/>
          </p:spPr>
          <p:txBody>
            <a:bodyPr wrap="none" rtlCol="0">
              <a:spAutoFit/>
            </a:bodyPr>
            <a:lstStyle/>
            <a:p>
              <a:r>
                <a:rPr lang="en-US" b="1" dirty="0" smtClean="0">
                  <a:latin typeface="Arial" pitchFamily="34" charset="0"/>
                  <a:cs typeface="Arial" pitchFamily="34" charset="0"/>
                </a:rPr>
                <a:t>(a) LRI component</a:t>
              </a:r>
              <a:endParaRPr lang="en-US" b="1" dirty="0">
                <a:latin typeface="Arial" pitchFamily="34" charset="0"/>
                <a:cs typeface="Arial" pitchFamily="34" charset="0"/>
              </a:endParaRPr>
            </a:p>
          </p:txBody>
        </p:sp>
        <p:sp>
          <p:nvSpPr>
            <p:cNvPr id="45" name="TextBox 82"/>
            <p:cNvSpPr txBox="1"/>
            <p:nvPr/>
          </p:nvSpPr>
          <p:spPr>
            <a:xfrm>
              <a:off x="2895600" y="3276600"/>
              <a:ext cx="1438214" cy="261610"/>
            </a:xfrm>
            <a:prstGeom prst="rect">
              <a:avLst/>
            </a:prstGeom>
            <a:noFill/>
          </p:spPr>
          <p:txBody>
            <a:bodyPr wrap="none" rtlCol="0">
              <a:spAutoFit/>
            </a:bodyPr>
            <a:lstStyle/>
            <a:p>
              <a:r>
                <a:rPr lang="en-US" b="1" dirty="0" smtClean="0">
                  <a:latin typeface="Arial" pitchFamily="34" charset="0"/>
                  <a:cs typeface="Arial" pitchFamily="34" charset="0"/>
                </a:rPr>
                <a:t>(b) AVI component</a:t>
              </a:r>
              <a:endParaRPr lang="en-US" b="1" dirty="0">
                <a:latin typeface="Arial" pitchFamily="34" charset="0"/>
                <a:cs typeface="Arial" pitchFamily="34" charset="0"/>
              </a:endParaRPr>
            </a:p>
          </p:txBody>
        </p:sp>
        <p:pic>
          <p:nvPicPr>
            <p:cNvPr id="46" name="Picture 6" descr="H:\2012\cpsweek12_vhm\TACAS2012\figs\uppaal\LRI.jpg"/>
            <p:cNvPicPr>
              <a:picLocks noChangeAspect="1" noChangeArrowheads="1"/>
            </p:cNvPicPr>
            <p:nvPr/>
          </p:nvPicPr>
          <p:blipFill>
            <a:blip r:embed="rId25" cstate="print"/>
            <a:srcRect/>
            <a:stretch>
              <a:fillRect/>
            </a:stretch>
          </p:blipFill>
          <p:spPr bwMode="auto">
            <a:xfrm>
              <a:off x="533400" y="1645185"/>
              <a:ext cx="2225566" cy="1555215"/>
            </a:xfrm>
            <a:prstGeom prst="rect">
              <a:avLst/>
            </a:prstGeom>
            <a:noFill/>
          </p:spPr>
        </p:pic>
        <p:sp>
          <p:nvSpPr>
            <p:cNvPr id="47" name="TextBox 83"/>
            <p:cNvSpPr txBox="1"/>
            <p:nvPr/>
          </p:nvSpPr>
          <p:spPr>
            <a:xfrm>
              <a:off x="5410200" y="3243590"/>
              <a:ext cx="1438214" cy="261610"/>
            </a:xfrm>
            <a:prstGeom prst="rect">
              <a:avLst/>
            </a:prstGeom>
            <a:noFill/>
          </p:spPr>
          <p:txBody>
            <a:bodyPr wrap="none" rtlCol="0">
              <a:spAutoFit/>
            </a:bodyPr>
            <a:lstStyle/>
            <a:p>
              <a:r>
                <a:rPr lang="en-US" b="1" dirty="0" smtClean="0">
                  <a:latin typeface="Arial" pitchFamily="34" charset="0"/>
                  <a:cs typeface="Arial" pitchFamily="34" charset="0"/>
                </a:rPr>
                <a:t>(c) URI component</a:t>
              </a:r>
              <a:endParaRPr lang="en-US" b="1" dirty="0">
                <a:latin typeface="Arial" pitchFamily="34" charset="0"/>
                <a:cs typeface="Arial" pitchFamily="34" charset="0"/>
              </a:endParaRPr>
            </a:p>
          </p:txBody>
        </p:sp>
        <p:sp>
          <p:nvSpPr>
            <p:cNvPr id="48" name="TextBox 84"/>
            <p:cNvSpPr txBox="1"/>
            <p:nvPr/>
          </p:nvSpPr>
          <p:spPr>
            <a:xfrm>
              <a:off x="1719263" y="5715000"/>
              <a:ext cx="1691489" cy="261610"/>
            </a:xfrm>
            <a:prstGeom prst="rect">
              <a:avLst/>
            </a:prstGeom>
            <a:noFill/>
          </p:spPr>
          <p:txBody>
            <a:bodyPr wrap="none" rtlCol="0">
              <a:spAutoFit/>
            </a:bodyPr>
            <a:lstStyle/>
            <a:p>
              <a:r>
                <a:rPr lang="en-US" b="1" dirty="0" smtClean="0">
                  <a:latin typeface="Arial" pitchFamily="34" charset="0"/>
                  <a:cs typeface="Arial" pitchFamily="34" charset="0"/>
                </a:rPr>
                <a:t>(d) PVARP component</a:t>
              </a:r>
              <a:endParaRPr lang="en-US" b="1" dirty="0">
                <a:latin typeface="Arial" pitchFamily="34" charset="0"/>
                <a:cs typeface="Arial" pitchFamily="34" charset="0"/>
              </a:endParaRPr>
            </a:p>
          </p:txBody>
        </p:sp>
        <p:sp>
          <p:nvSpPr>
            <p:cNvPr id="49" name="TextBox 85"/>
            <p:cNvSpPr txBox="1"/>
            <p:nvPr/>
          </p:nvSpPr>
          <p:spPr>
            <a:xfrm>
              <a:off x="4386263" y="5715000"/>
              <a:ext cx="1486304" cy="261610"/>
            </a:xfrm>
            <a:prstGeom prst="rect">
              <a:avLst/>
            </a:prstGeom>
            <a:noFill/>
          </p:spPr>
          <p:txBody>
            <a:bodyPr wrap="none" rtlCol="0">
              <a:spAutoFit/>
            </a:bodyPr>
            <a:lstStyle/>
            <a:p>
              <a:r>
                <a:rPr lang="en-US" b="1" dirty="0" smtClean="0">
                  <a:latin typeface="Arial" pitchFamily="34" charset="0"/>
                  <a:cs typeface="Arial" pitchFamily="34" charset="0"/>
                </a:rPr>
                <a:t>(e) VRP component</a:t>
              </a:r>
              <a:endParaRPr lang="en-US" b="1" dirty="0">
                <a:latin typeface="Arial" pitchFamily="34" charset="0"/>
                <a:cs typeface="Arial" pitchFamily="34" charset="0"/>
              </a:endParaRPr>
            </a:p>
          </p:txBody>
        </p:sp>
      </p:grpSp>
    </p:spTree>
    <p:extLst>
      <p:ext uri="{BB962C8B-B14F-4D97-AF65-F5344CB8AC3E}">
        <p14:creationId xmlns:p14="http://schemas.microsoft.com/office/powerpoint/2010/main" val="4023875727"/>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DVSHAPEID" val="4fSJCpDS632HkB3yfJnWa3"/>
</p:tagLst>
</file>

<file path=ppt/tags/tag10.xml><?xml version="1.0" encoding="utf-8"?>
<p:tagLst xmlns:a="http://schemas.openxmlformats.org/drawingml/2006/main" xmlns:r="http://schemas.openxmlformats.org/officeDocument/2006/relationships" xmlns:p="http://schemas.openxmlformats.org/presentationml/2006/main">
  <p:tag name="DVSHAPEID" val="XSbCrcEbhtJJ2KrtUUEMUt"/>
</p:tagLst>
</file>

<file path=ppt/tags/tag11.xml><?xml version="1.0" encoding="utf-8"?>
<p:tagLst xmlns:a="http://schemas.openxmlformats.org/drawingml/2006/main" xmlns:r="http://schemas.openxmlformats.org/officeDocument/2006/relationships" xmlns:p="http://schemas.openxmlformats.org/presentationml/2006/main">
  <p:tag name="DVSHAPEID" val="Py7ryThOr1DMRH1QdnPKYB"/>
</p:tagLst>
</file>

<file path=ppt/tags/tag12.xml><?xml version="1.0" encoding="utf-8"?>
<p:tagLst xmlns:a="http://schemas.openxmlformats.org/drawingml/2006/main" xmlns:r="http://schemas.openxmlformats.org/officeDocument/2006/relationships" xmlns:p="http://schemas.openxmlformats.org/presentationml/2006/main">
  <p:tag name="DVSHAPEID" val="aHO2ZiRS4Xgu2DvZDKUs2H"/>
</p:tagLst>
</file>

<file path=ppt/tags/tag13.xml><?xml version="1.0" encoding="utf-8"?>
<p:tagLst xmlns:a="http://schemas.openxmlformats.org/drawingml/2006/main" xmlns:r="http://schemas.openxmlformats.org/officeDocument/2006/relationships" xmlns:p="http://schemas.openxmlformats.org/presentationml/2006/main">
  <p:tag name="DVSHAPEID" val="6fTJs3HgXauenqDwTZXyWF"/>
</p:tagLst>
</file>

<file path=ppt/tags/tag14.xml><?xml version="1.0" encoding="utf-8"?>
<p:tagLst xmlns:a="http://schemas.openxmlformats.org/drawingml/2006/main" xmlns:r="http://schemas.openxmlformats.org/officeDocument/2006/relationships" xmlns:p="http://schemas.openxmlformats.org/presentationml/2006/main">
  <p:tag name="DVSHAPEID" val="vmEoleK4QwzsAy9gQNbN06"/>
</p:tagLst>
</file>

<file path=ppt/tags/tag15.xml><?xml version="1.0" encoding="utf-8"?>
<p:tagLst xmlns:a="http://schemas.openxmlformats.org/drawingml/2006/main" xmlns:r="http://schemas.openxmlformats.org/officeDocument/2006/relationships" xmlns:p="http://schemas.openxmlformats.org/presentationml/2006/main">
  <p:tag name="DVSHAPEID" val="0Of4l7QVutLrJw54HswSjY"/>
</p:tagLst>
</file>

<file path=ppt/tags/tag16.xml><?xml version="1.0" encoding="utf-8"?>
<p:tagLst xmlns:a="http://schemas.openxmlformats.org/drawingml/2006/main" xmlns:r="http://schemas.openxmlformats.org/officeDocument/2006/relationships" xmlns:p="http://schemas.openxmlformats.org/presentationml/2006/main">
  <p:tag name="DVSHAPEID" val="FUP4mD8an9FplP8hTCdV15"/>
</p:tagLst>
</file>

<file path=ppt/tags/tag2.xml><?xml version="1.0" encoding="utf-8"?>
<p:tagLst xmlns:a="http://schemas.openxmlformats.org/drawingml/2006/main" xmlns:r="http://schemas.openxmlformats.org/officeDocument/2006/relationships" xmlns:p="http://schemas.openxmlformats.org/presentationml/2006/main">
  <p:tag name="DVSHAPEID" val="LkbfWqzTFoWAdGfJsn4ESy"/>
</p:tagLst>
</file>

<file path=ppt/tags/tag3.xml><?xml version="1.0" encoding="utf-8"?>
<p:tagLst xmlns:a="http://schemas.openxmlformats.org/drawingml/2006/main" xmlns:r="http://schemas.openxmlformats.org/officeDocument/2006/relationships" xmlns:p="http://schemas.openxmlformats.org/presentationml/2006/main">
  <p:tag name="DVSHAPEID" val="CjGN1CR09GY5nurVPF9nro"/>
</p:tagLst>
</file>

<file path=ppt/tags/tag4.xml><?xml version="1.0" encoding="utf-8"?>
<p:tagLst xmlns:a="http://schemas.openxmlformats.org/drawingml/2006/main" xmlns:r="http://schemas.openxmlformats.org/officeDocument/2006/relationships" xmlns:p="http://schemas.openxmlformats.org/presentationml/2006/main">
  <p:tag name="DVSHAPEID" val="5z7y01KpgsJdIRz8oX1Eeg"/>
</p:tagLst>
</file>

<file path=ppt/tags/tag5.xml><?xml version="1.0" encoding="utf-8"?>
<p:tagLst xmlns:a="http://schemas.openxmlformats.org/drawingml/2006/main" xmlns:r="http://schemas.openxmlformats.org/officeDocument/2006/relationships" xmlns:p="http://schemas.openxmlformats.org/presentationml/2006/main">
  <p:tag name="DVSHAPEID" val="B7iLixxovv6ee7FtBQgKqw"/>
</p:tagLst>
</file>

<file path=ppt/tags/tag6.xml><?xml version="1.0" encoding="utf-8"?>
<p:tagLst xmlns:a="http://schemas.openxmlformats.org/drawingml/2006/main" xmlns:r="http://schemas.openxmlformats.org/officeDocument/2006/relationships" xmlns:p="http://schemas.openxmlformats.org/presentationml/2006/main">
  <p:tag name="DVSHAPEID" val="IQ79INxJCIn1woQFo8sc8N"/>
</p:tagLst>
</file>

<file path=ppt/tags/tag7.xml><?xml version="1.0" encoding="utf-8"?>
<p:tagLst xmlns:a="http://schemas.openxmlformats.org/drawingml/2006/main" xmlns:r="http://schemas.openxmlformats.org/officeDocument/2006/relationships" xmlns:p="http://schemas.openxmlformats.org/presentationml/2006/main">
  <p:tag name="DVSHAPEID" val="oyQmst9nX03HNDbJyZgRIu"/>
</p:tagLst>
</file>

<file path=ppt/tags/tag8.xml><?xml version="1.0" encoding="utf-8"?>
<p:tagLst xmlns:a="http://schemas.openxmlformats.org/drawingml/2006/main" xmlns:r="http://schemas.openxmlformats.org/officeDocument/2006/relationships" xmlns:p="http://schemas.openxmlformats.org/presentationml/2006/main">
  <p:tag name="DVSHAPEID" val="70z1GozegRJVsyimk4AeKn"/>
</p:tagLst>
</file>

<file path=ppt/tags/tag9.xml><?xml version="1.0" encoding="utf-8"?>
<p:tagLst xmlns:a="http://schemas.openxmlformats.org/drawingml/2006/main" xmlns:r="http://schemas.openxmlformats.org/officeDocument/2006/relationships" xmlns:p="http://schemas.openxmlformats.org/presentationml/2006/main">
  <p:tag name="DVSHAPEID" val="YOActEztWg5UrQNrMLNJKb"/>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317</TotalTime>
  <Words>219</Words>
  <Application>Microsoft Office PowerPoint</Application>
  <PresentationFormat>自定义</PresentationFormat>
  <Paragraphs>52</Paragraphs>
  <Slides>1</Slides>
  <Notes>1</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vt:i4>
      </vt:variant>
    </vt:vector>
  </HeadingPairs>
  <TitlesOfParts>
    <vt:vector size="5" baseType="lpstr">
      <vt:lpstr>宋体</vt:lpstr>
      <vt:lpstr>Arial</vt:lpstr>
      <vt:lpstr>Calibri</vt:lpstr>
      <vt:lpstr>Office 主题</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Zhihao</dc:creator>
  <cp:lastModifiedBy>Zhihao</cp:lastModifiedBy>
  <cp:revision>17</cp:revision>
  <dcterms:created xsi:type="dcterms:W3CDTF">2013-12-09T18:00:04Z</dcterms:created>
  <dcterms:modified xsi:type="dcterms:W3CDTF">2015-11-10T19:12:36Z</dcterms:modified>
</cp:coreProperties>
</file>

<file path=docProps/thumbnail.jpeg>
</file>